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18AA4-8B16-0DAB-7C69-66372D1E37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A937218-9D2E-57E2-87C1-B8C32BB57A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8D4571F-948C-D83A-BBB4-0564E09AD11A}"/>
              </a:ext>
            </a:extLst>
          </p:cNvPr>
          <p:cNvSpPr>
            <a:spLocks noGrp="1"/>
          </p:cNvSpPr>
          <p:nvPr>
            <p:ph type="dt" sz="half" idx="10"/>
          </p:nvPr>
        </p:nvSpPr>
        <p:spPr/>
        <p:txBody>
          <a:bodyPr/>
          <a:lstStyle/>
          <a:p>
            <a:fld id="{578A7B69-AB43-467D-B2DD-EB1A8364FBA2}" type="datetimeFigureOut">
              <a:rPr lang="en-IN" smtClean="0"/>
              <a:t>18-12-2025</a:t>
            </a:fld>
            <a:endParaRPr lang="en-IN"/>
          </a:p>
        </p:txBody>
      </p:sp>
      <p:sp>
        <p:nvSpPr>
          <p:cNvPr id="5" name="Footer Placeholder 4">
            <a:extLst>
              <a:ext uri="{FF2B5EF4-FFF2-40B4-BE49-F238E27FC236}">
                <a16:creationId xmlns:a16="http://schemas.microsoft.com/office/drawing/2014/main" id="{BBD8E96B-268D-2C89-8B3F-838E3ACB6A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4A51D3-D22F-3A9D-C28E-D860FD4796E8}"/>
              </a:ext>
            </a:extLst>
          </p:cNvPr>
          <p:cNvSpPr>
            <a:spLocks noGrp="1"/>
          </p:cNvSpPr>
          <p:nvPr>
            <p:ph type="sldNum" sz="quarter" idx="12"/>
          </p:nvPr>
        </p:nvSpPr>
        <p:spPr/>
        <p:txBody>
          <a:bodyPr/>
          <a:lstStyle/>
          <a:p>
            <a:fld id="{06C4A8BE-27C6-4214-9419-3FD6CD7C6F08}" type="slidenum">
              <a:rPr lang="en-IN" smtClean="0"/>
              <a:t>‹#›</a:t>
            </a:fld>
            <a:endParaRPr lang="en-IN"/>
          </a:p>
        </p:txBody>
      </p:sp>
    </p:spTree>
    <p:extLst>
      <p:ext uri="{BB962C8B-B14F-4D97-AF65-F5344CB8AC3E}">
        <p14:creationId xmlns:p14="http://schemas.microsoft.com/office/powerpoint/2010/main" val="998857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E5D8F-3637-64A0-7F8C-D22B1B616BF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50FD3DF-5360-8754-39AC-0BC259E418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72CBF7-209A-60DF-5C46-C04AA7A5904D}"/>
              </a:ext>
            </a:extLst>
          </p:cNvPr>
          <p:cNvSpPr>
            <a:spLocks noGrp="1"/>
          </p:cNvSpPr>
          <p:nvPr>
            <p:ph type="dt" sz="half" idx="10"/>
          </p:nvPr>
        </p:nvSpPr>
        <p:spPr/>
        <p:txBody>
          <a:bodyPr/>
          <a:lstStyle/>
          <a:p>
            <a:fld id="{578A7B69-AB43-467D-B2DD-EB1A8364FBA2}" type="datetimeFigureOut">
              <a:rPr lang="en-IN" smtClean="0"/>
              <a:t>18-12-2025</a:t>
            </a:fld>
            <a:endParaRPr lang="en-IN"/>
          </a:p>
        </p:txBody>
      </p:sp>
      <p:sp>
        <p:nvSpPr>
          <p:cNvPr id="5" name="Footer Placeholder 4">
            <a:extLst>
              <a:ext uri="{FF2B5EF4-FFF2-40B4-BE49-F238E27FC236}">
                <a16:creationId xmlns:a16="http://schemas.microsoft.com/office/drawing/2014/main" id="{A7FBD099-168E-F628-CCF3-3FFF57333A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42242D-E4CA-D57A-8CCA-2A3A45F60592}"/>
              </a:ext>
            </a:extLst>
          </p:cNvPr>
          <p:cNvSpPr>
            <a:spLocks noGrp="1"/>
          </p:cNvSpPr>
          <p:nvPr>
            <p:ph type="sldNum" sz="quarter" idx="12"/>
          </p:nvPr>
        </p:nvSpPr>
        <p:spPr/>
        <p:txBody>
          <a:bodyPr/>
          <a:lstStyle/>
          <a:p>
            <a:fld id="{06C4A8BE-27C6-4214-9419-3FD6CD7C6F08}" type="slidenum">
              <a:rPr lang="en-IN" smtClean="0"/>
              <a:t>‹#›</a:t>
            </a:fld>
            <a:endParaRPr lang="en-IN"/>
          </a:p>
        </p:txBody>
      </p:sp>
    </p:spTree>
    <p:extLst>
      <p:ext uri="{BB962C8B-B14F-4D97-AF65-F5344CB8AC3E}">
        <p14:creationId xmlns:p14="http://schemas.microsoft.com/office/powerpoint/2010/main" val="184230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A98E4B-7A4D-10CC-63A4-0FE77E345A5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BE605B-07FF-F141-E4F7-B51CD5718C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E9FDD2-7DC6-4E86-8F66-BB1AF5BF89EC}"/>
              </a:ext>
            </a:extLst>
          </p:cNvPr>
          <p:cNvSpPr>
            <a:spLocks noGrp="1"/>
          </p:cNvSpPr>
          <p:nvPr>
            <p:ph type="dt" sz="half" idx="10"/>
          </p:nvPr>
        </p:nvSpPr>
        <p:spPr/>
        <p:txBody>
          <a:bodyPr/>
          <a:lstStyle/>
          <a:p>
            <a:fld id="{578A7B69-AB43-467D-B2DD-EB1A8364FBA2}" type="datetimeFigureOut">
              <a:rPr lang="en-IN" smtClean="0"/>
              <a:t>18-12-2025</a:t>
            </a:fld>
            <a:endParaRPr lang="en-IN"/>
          </a:p>
        </p:txBody>
      </p:sp>
      <p:sp>
        <p:nvSpPr>
          <p:cNvPr id="5" name="Footer Placeholder 4">
            <a:extLst>
              <a:ext uri="{FF2B5EF4-FFF2-40B4-BE49-F238E27FC236}">
                <a16:creationId xmlns:a16="http://schemas.microsoft.com/office/drawing/2014/main" id="{CC101E82-E965-FE29-83CB-A7168BE403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11F3C5-2058-F391-F29A-B2A200A2276E}"/>
              </a:ext>
            </a:extLst>
          </p:cNvPr>
          <p:cNvSpPr>
            <a:spLocks noGrp="1"/>
          </p:cNvSpPr>
          <p:nvPr>
            <p:ph type="sldNum" sz="quarter" idx="12"/>
          </p:nvPr>
        </p:nvSpPr>
        <p:spPr/>
        <p:txBody>
          <a:bodyPr/>
          <a:lstStyle/>
          <a:p>
            <a:fld id="{06C4A8BE-27C6-4214-9419-3FD6CD7C6F08}" type="slidenum">
              <a:rPr lang="en-IN" smtClean="0"/>
              <a:t>‹#›</a:t>
            </a:fld>
            <a:endParaRPr lang="en-IN"/>
          </a:p>
        </p:txBody>
      </p:sp>
    </p:spTree>
    <p:extLst>
      <p:ext uri="{BB962C8B-B14F-4D97-AF65-F5344CB8AC3E}">
        <p14:creationId xmlns:p14="http://schemas.microsoft.com/office/powerpoint/2010/main" val="456722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B4077-F072-4670-DBC4-AB0B31034F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4489EA-09D2-1E00-E145-5729439FFA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F17075-AA6C-DADE-FDC2-29F5D6C48C65}"/>
              </a:ext>
            </a:extLst>
          </p:cNvPr>
          <p:cNvSpPr>
            <a:spLocks noGrp="1"/>
          </p:cNvSpPr>
          <p:nvPr>
            <p:ph type="dt" sz="half" idx="10"/>
          </p:nvPr>
        </p:nvSpPr>
        <p:spPr/>
        <p:txBody>
          <a:bodyPr/>
          <a:lstStyle/>
          <a:p>
            <a:fld id="{578A7B69-AB43-467D-B2DD-EB1A8364FBA2}" type="datetimeFigureOut">
              <a:rPr lang="en-IN" smtClean="0"/>
              <a:t>18-12-2025</a:t>
            </a:fld>
            <a:endParaRPr lang="en-IN"/>
          </a:p>
        </p:txBody>
      </p:sp>
      <p:sp>
        <p:nvSpPr>
          <p:cNvPr id="5" name="Footer Placeholder 4">
            <a:extLst>
              <a:ext uri="{FF2B5EF4-FFF2-40B4-BE49-F238E27FC236}">
                <a16:creationId xmlns:a16="http://schemas.microsoft.com/office/drawing/2014/main" id="{3AEFCEF9-B10C-53F0-A94F-FEC06D2555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944CF3-68F5-749E-2AA5-F3A4AFFD7FB5}"/>
              </a:ext>
            </a:extLst>
          </p:cNvPr>
          <p:cNvSpPr>
            <a:spLocks noGrp="1"/>
          </p:cNvSpPr>
          <p:nvPr>
            <p:ph type="sldNum" sz="quarter" idx="12"/>
          </p:nvPr>
        </p:nvSpPr>
        <p:spPr/>
        <p:txBody>
          <a:bodyPr/>
          <a:lstStyle/>
          <a:p>
            <a:fld id="{06C4A8BE-27C6-4214-9419-3FD6CD7C6F08}" type="slidenum">
              <a:rPr lang="en-IN" smtClean="0"/>
              <a:t>‹#›</a:t>
            </a:fld>
            <a:endParaRPr lang="en-IN"/>
          </a:p>
        </p:txBody>
      </p:sp>
    </p:spTree>
    <p:extLst>
      <p:ext uri="{BB962C8B-B14F-4D97-AF65-F5344CB8AC3E}">
        <p14:creationId xmlns:p14="http://schemas.microsoft.com/office/powerpoint/2010/main" val="3456746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C4A5-EAE3-BECF-1329-E8D7E476F7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C204F36-FF4E-3B49-8FCD-0D7BAC849B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2C72F8-810D-C20C-1390-1B9FD39CEE1E}"/>
              </a:ext>
            </a:extLst>
          </p:cNvPr>
          <p:cNvSpPr>
            <a:spLocks noGrp="1"/>
          </p:cNvSpPr>
          <p:nvPr>
            <p:ph type="dt" sz="half" idx="10"/>
          </p:nvPr>
        </p:nvSpPr>
        <p:spPr/>
        <p:txBody>
          <a:bodyPr/>
          <a:lstStyle/>
          <a:p>
            <a:fld id="{578A7B69-AB43-467D-B2DD-EB1A8364FBA2}" type="datetimeFigureOut">
              <a:rPr lang="en-IN" smtClean="0"/>
              <a:t>18-12-2025</a:t>
            </a:fld>
            <a:endParaRPr lang="en-IN"/>
          </a:p>
        </p:txBody>
      </p:sp>
      <p:sp>
        <p:nvSpPr>
          <p:cNvPr id="5" name="Footer Placeholder 4">
            <a:extLst>
              <a:ext uri="{FF2B5EF4-FFF2-40B4-BE49-F238E27FC236}">
                <a16:creationId xmlns:a16="http://schemas.microsoft.com/office/drawing/2014/main" id="{2DF31D59-71CE-6BD3-79A9-AA3481B70C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AE717E-E2C8-D0A3-10DC-FF9B964659EE}"/>
              </a:ext>
            </a:extLst>
          </p:cNvPr>
          <p:cNvSpPr>
            <a:spLocks noGrp="1"/>
          </p:cNvSpPr>
          <p:nvPr>
            <p:ph type="sldNum" sz="quarter" idx="12"/>
          </p:nvPr>
        </p:nvSpPr>
        <p:spPr/>
        <p:txBody>
          <a:bodyPr/>
          <a:lstStyle/>
          <a:p>
            <a:fld id="{06C4A8BE-27C6-4214-9419-3FD6CD7C6F08}" type="slidenum">
              <a:rPr lang="en-IN" smtClean="0"/>
              <a:t>‹#›</a:t>
            </a:fld>
            <a:endParaRPr lang="en-IN"/>
          </a:p>
        </p:txBody>
      </p:sp>
    </p:spTree>
    <p:extLst>
      <p:ext uri="{BB962C8B-B14F-4D97-AF65-F5344CB8AC3E}">
        <p14:creationId xmlns:p14="http://schemas.microsoft.com/office/powerpoint/2010/main" val="2502346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E985-5851-C114-299F-3159BB8784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CACD276-1D00-DF3E-24C7-9B5BF2A10F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4E349E9-94E6-707E-C32C-1AE3346D82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D269A85-6B1D-5022-EAD5-94C65449A404}"/>
              </a:ext>
            </a:extLst>
          </p:cNvPr>
          <p:cNvSpPr>
            <a:spLocks noGrp="1"/>
          </p:cNvSpPr>
          <p:nvPr>
            <p:ph type="dt" sz="half" idx="10"/>
          </p:nvPr>
        </p:nvSpPr>
        <p:spPr/>
        <p:txBody>
          <a:bodyPr/>
          <a:lstStyle/>
          <a:p>
            <a:fld id="{578A7B69-AB43-467D-B2DD-EB1A8364FBA2}" type="datetimeFigureOut">
              <a:rPr lang="en-IN" smtClean="0"/>
              <a:t>18-12-2025</a:t>
            </a:fld>
            <a:endParaRPr lang="en-IN"/>
          </a:p>
        </p:txBody>
      </p:sp>
      <p:sp>
        <p:nvSpPr>
          <p:cNvPr id="6" name="Footer Placeholder 5">
            <a:extLst>
              <a:ext uri="{FF2B5EF4-FFF2-40B4-BE49-F238E27FC236}">
                <a16:creationId xmlns:a16="http://schemas.microsoft.com/office/drawing/2014/main" id="{AF6E5F55-6CA6-EC91-1DA0-4883BB84B0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3AAF48-3874-8C6F-8227-F13DD13F7C2F}"/>
              </a:ext>
            </a:extLst>
          </p:cNvPr>
          <p:cNvSpPr>
            <a:spLocks noGrp="1"/>
          </p:cNvSpPr>
          <p:nvPr>
            <p:ph type="sldNum" sz="quarter" idx="12"/>
          </p:nvPr>
        </p:nvSpPr>
        <p:spPr/>
        <p:txBody>
          <a:bodyPr/>
          <a:lstStyle/>
          <a:p>
            <a:fld id="{06C4A8BE-27C6-4214-9419-3FD6CD7C6F08}" type="slidenum">
              <a:rPr lang="en-IN" smtClean="0"/>
              <a:t>‹#›</a:t>
            </a:fld>
            <a:endParaRPr lang="en-IN"/>
          </a:p>
        </p:txBody>
      </p:sp>
    </p:spTree>
    <p:extLst>
      <p:ext uri="{BB962C8B-B14F-4D97-AF65-F5344CB8AC3E}">
        <p14:creationId xmlns:p14="http://schemas.microsoft.com/office/powerpoint/2010/main" val="306590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656FC-4DEA-591B-3BC6-C09F212BD32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C6E424C-40FA-E7FD-25BC-DB4E1CD5DA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32EDA0-F38D-721D-00B4-6C47BF2A3B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1541137-5592-D7E9-E5AE-F9DFB7D6BE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32B1B1-CC0F-0DC4-9338-AFCCC0A446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F1172B7-B550-2C01-56E1-60CE569AAF41}"/>
              </a:ext>
            </a:extLst>
          </p:cNvPr>
          <p:cNvSpPr>
            <a:spLocks noGrp="1"/>
          </p:cNvSpPr>
          <p:nvPr>
            <p:ph type="dt" sz="half" idx="10"/>
          </p:nvPr>
        </p:nvSpPr>
        <p:spPr/>
        <p:txBody>
          <a:bodyPr/>
          <a:lstStyle/>
          <a:p>
            <a:fld id="{578A7B69-AB43-467D-B2DD-EB1A8364FBA2}" type="datetimeFigureOut">
              <a:rPr lang="en-IN" smtClean="0"/>
              <a:t>18-12-2025</a:t>
            </a:fld>
            <a:endParaRPr lang="en-IN"/>
          </a:p>
        </p:txBody>
      </p:sp>
      <p:sp>
        <p:nvSpPr>
          <p:cNvPr id="8" name="Footer Placeholder 7">
            <a:extLst>
              <a:ext uri="{FF2B5EF4-FFF2-40B4-BE49-F238E27FC236}">
                <a16:creationId xmlns:a16="http://schemas.microsoft.com/office/drawing/2014/main" id="{D133883C-1986-1350-BB82-1ED328BD2AD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9EB1330-A759-9E6E-85D9-AC2ABD428317}"/>
              </a:ext>
            </a:extLst>
          </p:cNvPr>
          <p:cNvSpPr>
            <a:spLocks noGrp="1"/>
          </p:cNvSpPr>
          <p:nvPr>
            <p:ph type="sldNum" sz="quarter" idx="12"/>
          </p:nvPr>
        </p:nvSpPr>
        <p:spPr/>
        <p:txBody>
          <a:bodyPr/>
          <a:lstStyle/>
          <a:p>
            <a:fld id="{06C4A8BE-27C6-4214-9419-3FD6CD7C6F08}" type="slidenum">
              <a:rPr lang="en-IN" smtClean="0"/>
              <a:t>‹#›</a:t>
            </a:fld>
            <a:endParaRPr lang="en-IN"/>
          </a:p>
        </p:txBody>
      </p:sp>
    </p:spTree>
    <p:extLst>
      <p:ext uri="{BB962C8B-B14F-4D97-AF65-F5344CB8AC3E}">
        <p14:creationId xmlns:p14="http://schemas.microsoft.com/office/powerpoint/2010/main" val="2500543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F0AA3-A661-4583-701C-F606D27E350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7CB9AC6-0394-9CF2-2FAA-15FD491442AB}"/>
              </a:ext>
            </a:extLst>
          </p:cNvPr>
          <p:cNvSpPr>
            <a:spLocks noGrp="1"/>
          </p:cNvSpPr>
          <p:nvPr>
            <p:ph type="dt" sz="half" idx="10"/>
          </p:nvPr>
        </p:nvSpPr>
        <p:spPr/>
        <p:txBody>
          <a:bodyPr/>
          <a:lstStyle/>
          <a:p>
            <a:fld id="{578A7B69-AB43-467D-B2DD-EB1A8364FBA2}" type="datetimeFigureOut">
              <a:rPr lang="en-IN" smtClean="0"/>
              <a:t>18-12-2025</a:t>
            </a:fld>
            <a:endParaRPr lang="en-IN"/>
          </a:p>
        </p:txBody>
      </p:sp>
      <p:sp>
        <p:nvSpPr>
          <p:cNvPr id="4" name="Footer Placeholder 3">
            <a:extLst>
              <a:ext uri="{FF2B5EF4-FFF2-40B4-BE49-F238E27FC236}">
                <a16:creationId xmlns:a16="http://schemas.microsoft.com/office/drawing/2014/main" id="{68E1F47D-7A23-9246-395E-CEA38EB8D26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8A17C52-D131-5E27-2CA9-5034661218FE}"/>
              </a:ext>
            </a:extLst>
          </p:cNvPr>
          <p:cNvSpPr>
            <a:spLocks noGrp="1"/>
          </p:cNvSpPr>
          <p:nvPr>
            <p:ph type="sldNum" sz="quarter" idx="12"/>
          </p:nvPr>
        </p:nvSpPr>
        <p:spPr/>
        <p:txBody>
          <a:bodyPr/>
          <a:lstStyle/>
          <a:p>
            <a:fld id="{06C4A8BE-27C6-4214-9419-3FD6CD7C6F08}" type="slidenum">
              <a:rPr lang="en-IN" smtClean="0"/>
              <a:t>‹#›</a:t>
            </a:fld>
            <a:endParaRPr lang="en-IN"/>
          </a:p>
        </p:txBody>
      </p:sp>
    </p:spTree>
    <p:extLst>
      <p:ext uri="{BB962C8B-B14F-4D97-AF65-F5344CB8AC3E}">
        <p14:creationId xmlns:p14="http://schemas.microsoft.com/office/powerpoint/2010/main" val="578474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0ECE35-243A-A65C-0452-B1545C4F40F5}"/>
              </a:ext>
            </a:extLst>
          </p:cNvPr>
          <p:cNvSpPr>
            <a:spLocks noGrp="1"/>
          </p:cNvSpPr>
          <p:nvPr>
            <p:ph type="dt" sz="half" idx="10"/>
          </p:nvPr>
        </p:nvSpPr>
        <p:spPr/>
        <p:txBody>
          <a:bodyPr/>
          <a:lstStyle/>
          <a:p>
            <a:fld id="{578A7B69-AB43-467D-B2DD-EB1A8364FBA2}" type="datetimeFigureOut">
              <a:rPr lang="en-IN" smtClean="0"/>
              <a:t>18-12-2025</a:t>
            </a:fld>
            <a:endParaRPr lang="en-IN"/>
          </a:p>
        </p:txBody>
      </p:sp>
      <p:sp>
        <p:nvSpPr>
          <p:cNvPr id="3" name="Footer Placeholder 2">
            <a:extLst>
              <a:ext uri="{FF2B5EF4-FFF2-40B4-BE49-F238E27FC236}">
                <a16:creationId xmlns:a16="http://schemas.microsoft.com/office/drawing/2014/main" id="{16616DCA-D320-7A1B-671C-DA37BE04FBC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2146E24-80AA-1C8A-B90F-230C0139C7F5}"/>
              </a:ext>
            </a:extLst>
          </p:cNvPr>
          <p:cNvSpPr>
            <a:spLocks noGrp="1"/>
          </p:cNvSpPr>
          <p:nvPr>
            <p:ph type="sldNum" sz="quarter" idx="12"/>
          </p:nvPr>
        </p:nvSpPr>
        <p:spPr/>
        <p:txBody>
          <a:bodyPr/>
          <a:lstStyle/>
          <a:p>
            <a:fld id="{06C4A8BE-27C6-4214-9419-3FD6CD7C6F08}" type="slidenum">
              <a:rPr lang="en-IN" smtClean="0"/>
              <a:t>‹#›</a:t>
            </a:fld>
            <a:endParaRPr lang="en-IN"/>
          </a:p>
        </p:txBody>
      </p:sp>
    </p:spTree>
    <p:extLst>
      <p:ext uri="{BB962C8B-B14F-4D97-AF65-F5344CB8AC3E}">
        <p14:creationId xmlns:p14="http://schemas.microsoft.com/office/powerpoint/2010/main" val="3848070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161AB-1F45-8315-FC1D-177214DC20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4321FC6-FE25-E1F4-1C47-5712673894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544765E-7BF0-2D8C-D93B-29399BC333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16DEF2-6369-6602-275A-351F05A1D926}"/>
              </a:ext>
            </a:extLst>
          </p:cNvPr>
          <p:cNvSpPr>
            <a:spLocks noGrp="1"/>
          </p:cNvSpPr>
          <p:nvPr>
            <p:ph type="dt" sz="half" idx="10"/>
          </p:nvPr>
        </p:nvSpPr>
        <p:spPr/>
        <p:txBody>
          <a:bodyPr/>
          <a:lstStyle/>
          <a:p>
            <a:fld id="{578A7B69-AB43-467D-B2DD-EB1A8364FBA2}" type="datetimeFigureOut">
              <a:rPr lang="en-IN" smtClean="0"/>
              <a:t>18-12-2025</a:t>
            </a:fld>
            <a:endParaRPr lang="en-IN"/>
          </a:p>
        </p:txBody>
      </p:sp>
      <p:sp>
        <p:nvSpPr>
          <p:cNvPr id="6" name="Footer Placeholder 5">
            <a:extLst>
              <a:ext uri="{FF2B5EF4-FFF2-40B4-BE49-F238E27FC236}">
                <a16:creationId xmlns:a16="http://schemas.microsoft.com/office/drawing/2014/main" id="{9739D630-3385-1C80-82A5-1706D1F00B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CD8F29-BE9B-2CBA-9A20-034A141FC387}"/>
              </a:ext>
            </a:extLst>
          </p:cNvPr>
          <p:cNvSpPr>
            <a:spLocks noGrp="1"/>
          </p:cNvSpPr>
          <p:nvPr>
            <p:ph type="sldNum" sz="quarter" idx="12"/>
          </p:nvPr>
        </p:nvSpPr>
        <p:spPr/>
        <p:txBody>
          <a:bodyPr/>
          <a:lstStyle/>
          <a:p>
            <a:fld id="{06C4A8BE-27C6-4214-9419-3FD6CD7C6F08}" type="slidenum">
              <a:rPr lang="en-IN" smtClean="0"/>
              <a:t>‹#›</a:t>
            </a:fld>
            <a:endParaRPr lang="en-IN"/>
          </a:p>
        </p:txBody>
      </p:sp>
    </p:spTree>
    <p:extLst>
      <p:ext uri="{BB962C8B-B14F-4D97-AF65-F5344CB8AC3E}">
        <p14:creationId xmlns:p14="http://schemas.microsoft.com/office/powerpoint/2010/main" val="1054327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3A971-CF83-AB15-96F5-C80DB55071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E3FA6B0-7A5F-7A8A-D9F2-D0C301189D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3BBA938-3799-DBAE-BD58-CE8FD0C9DA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D70141-B4D9-A0C2-9492-48F93836EEFF}"/>
              </a:ext>
            </a:extLst>
          </p:cNvPr>
          <p:cNvSpPr>
            <a:spLocks noGrp="1"/>
          </p:cNvSpPr>
          <p:nvPr>
            <p:ph type="dt" sz="half" idx="10"/>
          </p:nvPr>
        </p:nvSpPr>
        <p:spPr/>
        <p:txBody>
          <a:bodyPr/>
          <a:lstStyle/>
          <a:p>
            <a:fld id="{578A7B69-AB43-467D-B2DD-EB1A8364FBA2}" type="datetimeFigureOut">
              <a:rPr lang="en-IN" smtClean="0"/>
              <a:t>18-12-2025</a:t>
            </a:fld>
            <a:endParaRPr lang="en-IN"/>
          </a:p>
        </p:txBody>
      </p:sp>
      <p:sp>
        <p:nvSpPr>
          <p:cNvPr id="6" name="Footer Placeholder 5">
            <a:extLst>
              <a:ext uri="{FF2B5EF4-FFF2-40B4-BE49-F238E27FC236}">
                <a16:creationId xmlns:a16="http://schemas.microsoft.com/office/drawing/2014/main" id="{4D47143A-EB67-6B20-617F-B34BB41380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E3A5DD-E75D-E398-BE7E-25112DE78524}"/>
              </a:ext>
            </a:extLst>
          </p:cNvPr>
          <p:cNvSpPr>
            <a:spLocks noGrp="1"/>
          </p:cNvSpPr>
          <p:nvPr>
            <p:ph type="sldNum" sz="quarter" idx="12"/>
          </p:nvPr>
        </p:nvSpPr>
        <p:spPr/>
        <p:txBody>
          <a:bodyPr/>
          <a:lstStyle/>
          <a:p>
            <a:fld id="{06C4A8BE-27C6-4214-9419-3FD6CD7C6F08}" type="slidenum">
              <a:rPr lang="en-IN" smtClean="0"/>
              <a:t>‹#›</a:t>
            </a:fld>
            <a:endParaRPr lang="en-IN"/>
          </a:p>
        </p:txBody>
      </p:sp>
    </p:spTree>
    <p:extLst>
      <p:ext uri="{BB962C8B-B14F-4D97-AF65-F5344CB8AC3E}">
        <p14:creationId xmlns:p14="http://schemas.microsoft.com/office/powerpoint/2010/main" val="1139922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C6D578-8481-2919-55DF-DF7DDD15D0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BF72131-1708-229E-3203-15DD4B21F0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C67C9D-F8CB-AB5D-1974-455C6E1D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8A7B69-AB43-467D-B2DD-EB1A8364FBA2}" type="datetimeFigureOut">
              <a:rPr lang="en-IN" smtClean="0"/>
              <a:t>18-12-2025</a:t>
            </a:fld>
            <a:endParaRPr lang="en-IN"/>
          </a:p>
        </p:txBody>
      </p:sp>
      <p:sp>
        <p:nvSpPr>
          <p:cNvPr id="5" name="Footer Placeholder 4">
            <a:extLst>
              <a:ext uri="{FF2B5EF4-FFF2-40B4-BE49-F238E27FC236}">
                <a16:creationId xmlns:a16="http://schemas.microsoft.com/office/drawing/2014/main" id="{B0DC25A3-1E97-6603-A030-7B72656506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E6E8068-0429-A72B-BE7C-3F5CDACFF7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C4A8BE-27C6-4214-9419-3FD6CD7C6F08}" type="slidenum">
              <a:rPr lang="en-IN" smtClean="0"/>
              <a:t>‹#›</a:t>
            </a:fld>
            <a:endParaRPr lang="en-IN"/>
          </a:p>
        </p:txBody>
      </p:sp>
    </p:spTree>
    <p:extLst>
      <p:ext uri="{BB962C8B-B14F-4D97-AF65-F5344CB8AC3E}">
        <p14:creationId xmlns:p14="http://schemas.microsoft.com/office/powerpoint/2010/main" val="3359646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E19D2-EC73-935B-F5E6-805C02300E8C}"/>
              </a:ext>
            </a:extLst>
          </p:cNvPr>
          <p:cNvSpPr>
            <a:spLocks noGrp="1"/>
          </p:cNvSpPr>
          <p:nvPr>
            <p:ph type="ctrTitle"/>
          </p:nvPr>
        </p:nvSpPr>
        <p:spPr>
          <a:xfrm>
            <a:off x="1524000" y="1713294"/>
            <a:ext cx="9144000" cy="2387600"/>
          </a:xfrm>
        </p:spPr>
        <p:txBody>
          <a:bodyPr>
            <a:normAutofit fontScale="90000"/>
          </a:bodyPr>
          <a:lstStyle/>
          <a:p>
            <a:r>
              <a:rPr lang="en-US" dirty="0"/>
              <a:t>Case Study on </a:t>
            </a:r>
            <a:br>
              <a:rPr lang="en-US" dirty="0"/>
            </a:br>
            <a:br>
              <a:rPr lang="en-IN" b="1" dirty="0"/>
            </a:br>
            <a:endParaRPr lang="en-IN" dirty="0"/>
          </a:p>
        </p:txBody>
      </p:sp>
      <p:sp>
        <p:nvSpPr>
          <p:cNvPr id="3" name="Subtitle 2">
            <a:extLst>
              <a:ext uri="{FF2B5EF4-FFF2-40B4-BE49-F238E27FC236}">
                <a16:creationId xmlns:a16="http://schemas.microsoft.com/office/drawing/2014/main" id="{BA7F0067-FCCD-3A07-F9F6-AA72B06AA3A5}"/>
              </a:ext>
            </a:extLst>
          </p:cNvPr>
          <p:cNvSpPr>
            <a:spLocks noGrp="1"/>
          </p:cNvSpPr>
          <p:nvPr>
            <p:ph type="subTitle" idx="1"/>
          </p:nvPr>
        </p:nvSpPr>
        <p:spPr>
          <a:xfrm>
            <a:off x="1633728" y="2907094"/>
            <a:ext cx="9144000" cy="1655762"/>
          </a:xfrm>
        </p:spPr>
        <p:txBody>
          <a:bodyPr>
            <a:noAutofit/>
          </a:bodyPr>
          <a:lstStyle/>
          <a:p>
            <a:r>
              <a:rPr lang="en-IN" sz="6000" b="1" dirty="0"/>
              <a:t>Multi-User Complaint</a:t>
            </a:r>
            <a:br>
              <a:rPr lang="en-IN" sz="6000" b="1" dirty="0"/>
            </a:br>
            <a:r>
              <a:rPr lang="en-IN" sz="6000" b="1" dirty="0"/>
              <a:t>Management System</a:t>
            </a:r>
            <a:endParaRPr lang="en-IN" sz="6000" dirty="0"/>
          </a:p>
        </p:txBody>
      </p:sp>
      <p:sp>
        <p:nvSpPr>
          <p:cNvPr id="4" name="TextBox 3">
            <a:extLst>
              <a:ext uri="{FF2B5EF4-FFF2-40B4-BE49-F238E27FC236}">
                <a16:creationId xmlns:a16="http://schemas.microsoft.com/office/drawing/2014/main" id="{7DC27353-913C-AF26-1B44-800FECD6C75C}"/>
              </a:ext>
            </a:extLst>
          </p:cNvPr>
          <p:cNvSpPr txBox="1"/>
          <p:nvPr/>
        </p:nvSpPr>
        <p:spPr>
          <a:xfrm>
            <a:off x="10774680" y="6281928"/>
            <a:ext cx="1191480" cy="369332"/>
          </a:xfrm>
          <a:prstGeom prst="rect">
            <a:avLst/>
          </a:prstGeom>
          <a:noFill/>
        </p:spPr>
        <p:txBody>
          <a:bodyPr wrap="none" rtlCol="0">
            <a:spAutoFit/>
          </a:bodyPr>
          <a:lstStyle/>
          <a:p>
            <a:r>
              <a:rPr lang="en-IN" b="1" dirty="0" err="1"/>
              <a:t>Harikesh</a:t>
            </a:r>
            <a:r>
              <a:rPr lang="en-IN" b="1" dirty="0"/>
              <a:t> C</a:t>
            </a:r>
          </a:p>
        </p:txBody>
      </p:sp>
    </p:spTree>
    <p:extLst>
      <p:ext uri="{BB962C8B-B14F-4D97-AF65-F5344CB8AC3E}">
        <p14:creationId xmlns:p14="http://schemas.microsoft.com/office/powerpoint/2010/main" val="3768263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15C0D-C41B-0817-3051-453D2D061843}"/>
              </a:ext>
            </a:extLst>
          </p:cNvPr>
          <p:cNvSpPr>
            <a:spLocks noGrp="1"/>
          </p:cNvSpPr>
          <p:nvPr>
            <p:ph type="title"/>
          </p:nvPr>
        </p:nvSpPr>
        <p:spPr>
          <a:xfrm>
            <a:off x="838200" y="182245"/>
            <a:ext cx="10515600" cy="640715"/>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Client – Server Architecture </a:t>
            </a:r>
          </a:p>
        </p:txBody>
      </p:sp>
      <p:pic>
        <p:nvPicPr>
          <p:cNvPr id="8" name="Content Placeholder 7" descr="A diagram of a server&#10;&#10;AI-generated content may be incorrect.">
            <a:extLst>
              <a:ext uri="{FF2B5EF4-FFF2-40B4-BE49-F238E27FC236}">
                <a16:creationId xmlns:a16="http://schemas.microsoft.com/office/drawing/2014/main" id="{5A5937CF-BDD2-6946-7739-D271F092920E}"/>
              </a:ext>
            </a:extLst>
          </p:cNvPr>
          <p:cNvPicPr>
            <a:picLocks noGrp="1" noChangeAspect="1"/>
          </p:cNvPicPr>
          <p:nvPr>
            <p:ph idx="1"/>
          </p:nvPr>
        </p:nvPicPr>
        <p:blipFill>
          <a:blip r:embed="rId2"/>
          <a:stretch>
            <a:fillRect/>
          </a:stretch>
        </p:blipFill>
        <p:spPr>
          <a:xfrm>
            <a:off x="73173" y="1179576"/>
            <a:ext cx="11695155" cy="5496179"/>
          </a:xfrm>
          <a:prstGeom prst="rect">
            <a:avLst/>
          </a:prstGeom>
        </p:spPr>
      </p:pic>
    </p:spTree>
    <p:extLst>
      <p:ext uri="{BB962C8B-B14F-4D97-AF65-F5344CB8AC3E}">
        <p14:creationId xmlns:p14="http://schemas.microsoft.com/office/powerpoint/2010/main" val="324726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407D5-0968-30FF-532C-CC35867A8FF0}"/>
              </a:ext>
            </a:extLst>
          </p:cNvPr>
          <p:cNvSpPr>
            <a:spLocks noGrp="1"/>
          </p:cNvSpPr>
          <p:nvPr>
            <p:ph type="title"/>
          </p:nvPr>
        </p:nvSpPr>
        <p:spPr>
          <a:xfrm>
            <a:off x="838200" y="128301"/>
            <a:ext cx="10515600" cy="439547"/>
          </a:xfrm>
        </p:spPr>
        <p:txBody>
          <a:bodyPr>
            <a:normAutofit fontScale="90000"/>
          </a:bodyPr>
          <a:lstStyle/>
          <a:p>
            <a:pPr algn="ctr"/>
            <a:r>
              <a:rPr lang="en-IN" b="1" dirty="0"/>
              <a:t>Architecture of Web App</a:t>
            </a:r>
          </a:p>
        </p:txBody>
      </p:sp>
      <p:pic>
        <p:nvPicPr>
          <p:cNvPr id="11" name="Content Placeholder 10" descr="A diagram of a software company&#10;&#10;AI-generated content may be incorrect.">
            <a:extLst>
              <a:ext uri="{FF2B5EF4-FFF2-40B4-BE49-F238E27FC236}">
                <a16:creationId xmlns:a16="http://schemas.microsoft.com/office/drawing/2014/main" id="{B478F7FC-DDA4-564B-324B-B7F32CE7F5CF}"/>
              </a:ext>
            </a:extLst>
          </p:cNvPr>
          <p:cNvPicPr>
            <a:picLocks noGrp="1" noChangeAspect="1"/>
          </p:cNvPicPr>
          <p:nvPr>
            <p:ph idx="1"/>
          </p:nvPr>
        </p:nvPicPr>
        <p:blipFill>
          <a:blip r:embed="rId2"/>
          <a:stretch>
            <a:fillRect/>
          </a:stretch>
        </p:blipFill>
        <p:spPr>
          <a:xfrm>
            <a:off x="188019" y="1097280"/>
            <a:ext cx="11618964" cy="5285232"/>
          </a:xfrm>
          <a:prstGeom prst="rect">
            <a:avLst/>
          </a:prstGeom>
        </p:spPr>
      </p:pic>
    </p:spTree>
    <p:extLst>
      <p:ext uri="{BB962C8B-B14F-4D97-AF65-F5344CB8AC3E}">
        <p14:creationId xmlns:p14="http://schemas.microsoft.com/office/powerpoint/2010/main" val="1497728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F0940-BE7A-536F-3FF4-1635353A12E0}"/>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ADMIN MODULE </a:t>
            </a:r>
          </a:p>
        </p:txBody>
      </p:sp>
      <p:sp>
        <p:nvSpPr>
          <p:cNvPr id="3" name="Content Placeholder 2">
            <a:extLst>
              <a:ext uri="{FF2B5EF4-FFF2-40B4-BE49-F238E27FC236}">
                <a16:creationId xmlns:a16="http://schemas.microsoft.com/office/drawing/2014/main" id="{1998CBD9-B16D-1C03-EE11-08DC4C886D7E}"/>
              </a:ext>
            </a:extLst>
          </p:cNvPr>
          <p:cNvSpPr>
            <a:spLocks noGrp="1"/>
          </p:cNvSpPr>
          <p:nvPr>
            <p:ph idx="1"/>
          </p:nvPr>
        </p:nvSpPr>
        <p:spPr>
          <a:xfrm>
            <a:off x="731520" y="1536191"/>
            <a:ext cx="10622280" cy="5157217"/>
          </a:xfrm>
        </p:spPr>
        <p:txBody>
          <a:bodyPr>
            <a:noAutofit/>
          </a:bodyPr>
          <a:lstStyle/>
          <a:p>
            <a:pPr marL="0" indent="0" algn="just">
              <a:lnSpc>
                <a:spcPct val="100000"/>
              </a:lnSpc>
              <a:buNone/>
            </a:pPr>
            <a:r>
              <a:rPr lang="en-US" sz="2300" dirty="0"/>
              <a:t>In the Admin Module, the admin can access the system after successful login. The admin is responsible for managing the overall complaint handling process. Admin details are stored and managed through backend services.</a:t>
            </a:r>
          </a:p>
          <a:p>
            <a:pPr algn="just">
              <a:lnSpc>
                <a:spcPct val="100000"/>
              </a:lnSpc>
            </a:pPr>
            <a:r>
              <a:rPr lang="en-US" sz="2300" dirty="0"/>
              <a:t>The Admin module allows the admin to perform </a:t>
            </a:r>
            <a:r>
              <a:rPr lang="en-US" sz="2300" b="1" dirty="0"/>
              <a:t>CRUD operations</a:t>
            </a:r>
            <a:r>
              <a:rPr lang="en-US" sz="2300" dirty="0"/>
              <a:t> using REST APIs. Admin details can be saved using </a:t>
            </a:r>
            <a:r>
              <a:rPr lang="en-US" sz="2300" b="1" dirty="0"/>
              <a:t>POST </a:t>
            </a:r>
            <a:r>
              <a:rPr lang="en-US" sz="2300" dirty="0"/>
              <a:t>Mapping, retrieved using </a:t>
            </a:r>
            <a:r>
              <a:rPr lang="en-US" sz="2300" b="1" dirty="0"/>
              <a:t>GET </a:t>
            </a:r>
            <a:r>
              <a:rPr lang="en-US" sz="2300" dirty="0"/>
              <a:t>Mapping, updated using </a:t>
            </a:r>
            <a:r>
              <a:rPr lang="en-US" sz="2300" b="1" dirty="0"/>
              <a:t>PUT </a:t>
            </a:r>
            <a:r>
              <a:rPr lang="en-US" sz="2300" dirty="0"/>
              <a:t>Mapping, and deleted using </a:t>
            </a:r>
            <a:r>
              <a:rPr lang="en-US" sz="2300" b="1" dirty="0"/>
              <a:t>DELETE </a:t>
            </a:r>
            <a:r>
              <a:rPr lang="en-US" sz="2300" dirty="0"/>
              <a:t>Mapping.</a:t>
            </a:r>
          </a:p>
          <a:p>
            <a:pPr algn="just">
              <a:lnSpc>
                <a:spcPct val="100000"/>
              </a:lnSpc>
            </a:pPr>
            <a:r>
              <a:rPr lang="en-US" sz="2300" dirty="0"/>
              <a:t>The Admin module contains methods such as </a:t>
            </a:r>
            <a:r>
              <a:rPr lang="en-US" sz="2300" b="1" dirty="0"/>
              <a:t>Save Admin</a:t>
            </a:r>
            <a:r>
              <a:rPr lang="en-US" sz="2300" dirty="0"/>
              <a:t>, </a:t>
            </a:r>
            <a:r>
              <a:rPr lang="en-US" sz="2300" b="1" dirty="0"/>
              <a:t>View All Complaints</a:t>
            </a:r>
            <a:r>
              <a:rPr lang="en-US" sz="2300" dirty="0"/>
              <a:t>, </a:t>
            </a:r>
            <a:r>
              <a:rPr lang="en-US" sz="2300" b="1" dirty="0"/>
              <a:t>Update Complaint Status</a:t>
            </a:r>
            <a:r>
              <a:rPr lang="en-US" sz="2300" dirty="0"/>
              <a:t>, and </a:t>
            </a:r>
            <a:r>
              <a:rPr lang="en-US" sz="2300" b="1" dirty="0"/>
              <a:t>Delete Complaint</a:t>
            </a:r>
            <a:r>
              <a:rPr lang="en-US" sz="2300" dirty="0"/>
              <a:t> to ensure efficient management.</a:t>
            </a:r>
          </a:p>
          <a:p>
            <a:pPr algn="just">
              <a:lnSpc>
                <a:spcPct val="100000"/>
              </a:lnSpc>
            </a:pPr>
            <a:r>
              <a:rPr lang="en-US" sz="2300" dirty="0"/>
              <a:t> The Admin has the authority to </a:t>
            </a:r>
            <a:r>
              <a:rPr lang="en-US" sz="2300" b="1" dirty="0"/>
              <a:t>view all user complaints</a:t>
            </a:r>
            <a:r>
              <a:rPr lang="en-US" sz="2300" dirty="0"/>
              <a:t>, update their status (Open, In Progress, Resolved), and monitor complaint resolution.</a:t>
            </a:r>
          </a:p>
          <a:p>
            <a:pPr algn="just">
              <a:lnSpc>
                <a:spcPct val="100000"/>
              </a:lnSpc>
            </a:pPr>
            <a:r>
              <a:rPr lang="en-US" sz="2300" dirty="0"/>
              <a:t>After successful implementation of the Admin Module, child modules such as the User Module and Complaint Management Module are integrated under admin supervision.</a:t>
            </a:r>
          </a:p>
          <a:p>
            <a:pPr algn="just"/>
            <a:endParaRPr lang="en-IN" sz="2400" dirty="0"/>
          </a:p>
        </p:txBody>
      </p:sp>
    </p:spTree>
    <p:extLst>
      <p:ext uri="{BB962C8B-B14F-4D97-AF65-F5344CB8AC3E}">
        <p14:creationId xmlns:p14="http://schemas.microsoft.com/office/powerpoint/2010/main" val="3126089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97D23-E655-561C-14B0-F34D4C7F0450}"/>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USER MODULE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6E4FFBB-F7D5-A422-1E5E-5C1FB86C1DCA}"/>
              </a:ext>
            </a:extLst>
          </p:cNvPr>
          <p:cNvSpPr>
            <a:spLocks noGrp="1"/>
          </p:cNvSpPr>
          <p:nvPr>
            <p:ph idx="1"/>
          </p:nvPr>
        </p:nvSpPr>
        <p:spPr>
          <a:xfrm>
            <a:off x="838200" y="1350136"/>
            <a:ext cx="10515600" cy="5388991"/>
          </a:xfrm>
        </p:spPr>
        <p:txBody>
          <a:bodyPr>
            <a:noAutofit/>
          </a:bodyPr>
          <a:lstStyle/>
          <a:p>
            <a:pPr marL="0" indent="0">
              <a:buNone/>
            </a:pPr>
            <a:r>
              <a:rPr lang="en-US" sz="2500" dirty="0"/>
              <a:t>In the User Module, users can access the application after successful registration and login. This module allows users to interact with the system by submitting and tracking their complaints.</a:t>
            </a:r>
          </a:p>
          <a:p>
            <a:r>
              <a:rPr lang="en-US" sz="2500" dirty="0"/>
              <a:t>The User module allows users to register and log in to the application securely. User details are stored and managed through backend services.</a:t>
            </a:r>
          </a:p>
          <a:p>
            <a:r>
              <a:rPr lang="en-US" sz="2500" dirty="0"/>
              <a:t>Users can raise new </a:t>
            </a:r>
            <a:r>
              <a:rPr lang="en-US" sz="2500" b="1" dirty="0"/>
              <a:t>complaints</a:t>
            </a:r>
            <a:r>
              <a:rPr lang="en-US" sz="2500" dirty="0"/>
              <a:t> by submitting complaint details using </a:t>
            </a:r>
            <a:r>
              <a:rPr lang="en-US" sz="2500" b="1" dirty="0"/>
              <a:t>POST </a:t>
            </a:r>
            <a:r>
              <a:rPr lang="en-US" sz="2500" dirty="0"/>
              <a:t>Mapping. They can also view their submitted complaints using </a:t>
            </a:r>
            <a:r>
              <a:rPr lang="en-US" sz="2500" b="1" dirty="0"/>
              <a:t>GET </a:t>
            </a:r>
            <a:r>
              <a:rPr lang="en-US" sz="2500" dirty="0"/>
              <a:t>Mapping.</a:t>
            </a:r>
          </a:p>
          <a:p>
            <a:r>
              <a:rPr lang="en-US" sz="2500" dirty="0"/>
              <a:t>Users can track the status of </a:t>
            </a:r>
            <a:r>
              <a:rPr lang="en-US" sz="2500" b="1" dirty="0"/>
              <a:t>complaints</a:t>
            </a:r>
            <a:r>
              <a:rPr lang="en-US" sz="2500" dirty="0"/>
              <a:t> (Open, In Progress, Resolved) in real time through the user dashboard.</a:t>
            </a:r>
          </a:p>
          <a:p>
            <a:r>
              <a:rPr lang="en-US" sz="2500" dirty="0"/>
              <a:t>The User module contains methods such as </a:t>
            </a:r>
            <a:r>
              <a:rPr lang="en-US" sz="2500" b="1" dirty="0"/>
              <a:t>Register User</a:t>
            </a:r>
            <a:r>
              <a:rPr lang="en-US" sz="2500" dirty="0"/>
              <a:t>, </a:t>
            </a:r>
            <a:r>
              <a:rPr lang="en-US" sz="2500" b="1" dirty="0"/>
              <a:t>Login User</a:t>
            </a:r>
            <a:r>
              <a:rPr lang="en-US" sz="2500" dirty="0"/>
              <a:t>, </a:t>
            </a:r>
            <a:r>
              <a:rPr lang="en-US" sz="2500" b="1" dirty="0"/>
              <a:t>Create Complaint</a:t>
            </a:r>
            <a:r>
              <a:rPr lang="en-US" sz="2500" dirty="0"/>
              <a:t>, </a:t>
            </a:r>
            <a:r>
              <a:rPr lang="en-US" sz="2500" b="1" dirty="0"/>
              <a:t>View Complaints</a:t>
            </a:r>
            <a:r>
              <a:rPr lang="en-US" sz="2500" dirty="0"/>
              <a:t>, and </a:t>
            </a:r>
            <a:r>
              <a:rPr lang="en-US" sz="2500" b="1" dirty="0"/>
              <a:t>Track Complaint Status</a:t>
            </a:r>
            <a:r>
              <a:rPr lang="en-US" sz="2500" dirty="0"/>
              <a:t> to ensure smooth user interaction with the system.</a:t>
            </a:r>
          </a:p>
          <a:p>
            <a:endParaRPr lang="en-IN" sz="2500" dirty="0"/>
          </a:p>
        </p:txBody>
      </p:sp>
    </p:spTree>
    <p:extLst>
      <p:ext uri="{BB962C8B-B14F-4D97-AF65-F5344CB8AC3E}">
        <p14:creationId xmlns:p14="http://schemas.microsoft.com/office/powerpoint/2010/main" val="3486152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0D59-B4BD-3675-DA6B-56C450A613A8}"/>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Http Request Methods </a:t>
            </a:r>
          </a:p>
        </p:txBody>
      </p:sp>
      <p:graphicFrame>
        <p:nvGraphicFramePr>
          <p:cNvPr id="4" name="Content Placeholder 3">
            <a:extLst>
              <a:ext uri="{FF2B5EF4-FFF2-40B4-BE49-F238E27FC236}">
                <a16:creationId xmlns:a16="http://schemas.microsoft.com/office/drawing/2014/main" id="{D1C5F100-1803-D1CD-5A00-8F8A8AE46C3A}"/>
              </a:ext>
            </a:extLst>
          </p:cNvPr>
          <p:cNvGraphicFramePr>
            <a:graphicFrameLocks noGrp="1"/>
          </p:cNvGraphicFramePr>
          <p:nvPr>
            <p:ph idx="1"/>
            <p:extLst>
              <p:ext uri="{D42A27DB-BD31-4B8C-83A1-F6EECF244321}">
                <p14:modId xmlns:p14="http://schemas.microsoft.com/office/powerpoint/2010/main" val="737459923"/>
              </p:ext>
            </p:extLst>
          </p:nvPr>
        </p:nvGraphicFramePr>
        <p:xfrm>
          <a:off x="967743" y="2648584"/>
          <a:ext cx="10800585" cy="3715640"/>
        </p:xfrm>
        <a:graphic>
          <a:graphicData uri="http://schemas.openxmlformats.org/drawingml/2006/table">
            <a:tbl>
              <a:tblPr bandRow="1">
                <a:tableStyleId>{69C7853C-536D-4A76-A0AE-DD22124D55A5}</a:tableStyleId>
              </a:tblPr>
              <a:tblGrid>
                <a:gridCol w="1537713">
                  <a:extLst>
                    <a:ext uri="{9D8B030D-6E8A-4147-A177-3AD203B41FA5}">
                      <a16:colId xmlns:a16="http://schemas.microsoft.com/office/drawing/2014/main" val="3840412593"/>
                    </a:ext>
                  </a:extLst>
                </a:gridCol>
                <a:gridCol w="4983480">
                  <a:extLst>
                    <a:ext uri="{9D8B030D-6E8A-4147-A177-3AD203B41FA5}">
                      <a16:colId xmlns:a16="http://schemas.microsoft.com/office/drawing/2014/main" val="880460920"/>
                    </a:ext>
                  </a:extLst>
                </a:gridCol>
                <a:gridCol w="4279392">
                  <a:extLst>
                    <a:ext uri="{9D8B030D-6E8A-4147-A177-3AD203B41FA5}">
                      <a16:colId xmlns:a16="http://schemas.microsoft.com/office/drawing/2014/main" val="1388254034"/>
                    </a:ext>
                  </a:extLst>
                </a:gridCol>
              </a:tblGrid>
              <a:tr h="743128">
                <a:tc>
                  <a:txBody>
                    <a:bodyPr/>
                    <a:lstStyle/>
                    <a:p>
                      <a:r>
                        <a:rPr lang="en-US" dirty="0"/>
                        <a:t>GET</a:t>
                      </a:r>
                      <a:endParaRPr lang="en-IN" dirty="0"/>
                    </a:p>
                  </a:txBody>
                  <a:tcPr/>
                </a:tc>
                <a:tc>
                  <a:txBody>
                    <a:bodyPr/>
                    <a:lstStyle/>
                    <a:p>
                      <a:r>
                        <a:rPr lang="en-IN" dirty="0"/>
                        <a:t>http://localhost:8080/admin/complaints</a:t>
                      </a:r>
                    </a:p>
                  </a:txBody>
                  <a:tcPr/>
                </a:tc>
                <a:tc>
                  <a:txBody>
                    <a:bodyPr/>
                    <a:lstStyle/>
                    <a:p>
                      <a:r>
                        <a:rPr lang="en-US" dirty="0"/>
                        <a:t>Returns the list of all complaints</a:t>
                      </a:r>
                      <a:endParaRPr lang="en-IN" dirty="0"/>
                    </a:p>
                  </a:txBody>
                  <a:tcPr/>
                </a:tc>
                <a:extLst>
                  <a:ext uri="{0D108BD9-81ED-4DB2-BD59-A6C34878D82A}">
                    <a16:rowId xmlns:a16="http://schemas.microsoft.com/office/drawing/2014/main" val="3958452776"/>
                  </a:ext>
                </a:extLst>
              </a:tr>
              <a:tr h="743128">
                <a:tc>
                  <a:txBody>
                    <a:bodyPr/>
                    <a:lstStyle/>
                    <a:p>
                      <a:r>
                        <a:rPr lang="en-US" dirty="0"/>
                        <a:t>GET</a:t>
                      </a:r>
                      <a:endParaRPr lang="en-IN" dirty="0"/>
                    </a:p>
                  </a:txBody>
                  <a:tcPr/>
                </a:tc>
                <a:tc>
                  <a:txBody>
                    <a:bodyPr/>
                    <a:lstStyle/>
                    <a:p>
                      <a:r>
                        <a:rPr lang="en-IN" sz="1800" dirty="0"/>
                        <a:t>http://localhost:8080/admin/complaints/AC_issue</a:t>
                      </a:r>
                    </a:p>
                  </a:txBody>
                  <a:tcPr/>
                </a:tc>
                <a:tc>
                  <a:txBody>
                    <a:bodyPr/>
                    <a:lstStyle/>
                    <a:p>
                      <a:r>
                        <a:rPr lang="en-US" dirty="0"/>
                        <a:t>Returns the list of complaints raised by a specific user</a:t>
                      </a:r>
                      <a:endParaRPr lang="en-IN" dirty="0"/>
                    </a:p>
                  </a:txBody>
                  <a:tcPr/>
                </a:tc>
                <a:extLst>
                  <a:ext uri="{0D108BD9-81ED-4DB2-BD59-A6C34878D82A}">
                    <a16:rowId xmlns:a16="http://schemas.microsoft.com/office/drawing/2014/main" val="4105853897"/>
                  </a:ext>
                </a:extLst>
              </a:tr>
              <a:tr h="743128">
                <a:tc>
                  <a:txBody>
                    <a:bodyPr/>
                    <a:lstStyle/>
                    <a:p>
                      <a:r>
                        <a:rPr lang="en-US" dirty="0"/>
                        <a:t>POST</a:t>
                      </a:r>
                      <a:endParaRPr lang="en-IN" dirty="0"/>
                    </a:p>
                  </a:txBody>
                  <a:tcPr/>
                </a:tc>
                <a:tc>
                  <a:txBody>
                    <a:bodyPr/>
                    <a:lstStyle/>
                    <a:p>
                      <a:r>
                        <a:rPr lang="en-IN" dirty="0"/>
                        <a:t>http://localhost:8080/user/create-complaint</a:t>
                      </a:r>
                    </a:p>
                  </a:txBody>
                  <a:tcPr/>
                </a:tc>
                <a:tc>
                  <a:txBody>
                    <a:bodyPr/>
                    <a:lstStyle/>
                    <a:p>
                      <a:r>
                        <a:rPr lang="en-IN" dirty="0"/>
                        <a:t>Creates a new complaint</a:t>
                      </a:r>
                    </a:p>
                  </a:txBody>
                  <a:tcPr/>
                </a:tc>
                <a:extLst>
                  <a:ext uri="{0D108BD9-81ED-4DB2-BD59-A6C34878D82A}">
                    <a16:rowId xmlns:a16="http://schemas.microsoft.com/office/drawing/2014/main" val="2139441078"/>
                  </a:ext>
                </a:extLst>
              </a:tr>
              <a:tr h="743128">
                <a:tc>
                  <a:txBody>
                    <a:bodyPr/>
                    <a:lstStyle/>
                    <a:p>
                      <a:r>
                        <a:rPr lang="en-US" dirty="0"/>
                        <a:t>PUT</a:t>
                      </a:r>
                      <a:endParaRPr lang="en-IN" dirty="0"/>
                    </a:p>
                  </a:txBody>
                  <a:tcPr/>
                </a:tc>
                <a:tc>
                  <a:txBody>
                    <a:bodyPr/>
                    <a:lstStyle/>
                    <a:p>
                      <a:r>
                        <a:rPr lang="en-IN" dirty="0"/>
                        <a:t>http://localhost:8080/admin/update-status/1</a:t>
                      </a:r>
                    </a:p>
                  </a:txBody>
                  <a:tcPr/>
                </a:tc>
                <a:tc>
                  <a:txBody>
                    <a:bodyPr/>
                    <a:lstStyle/>
                    <a:p>
                      <a:r>
                        <a:rPr lang="en-US" dirty="0"/>
                        <a:t>Updates the status of a complain by complaint ID</a:t>
                      </a:r>
                      <a:endParaRPr lang="en-IN" dirty="0"/>
                    </a:p>
                  </a:txBody>
                  <a:tcPr/>
                </a:tc>
                <a:extLst>
                  <a:ext uri="{0D108BD9-81ED-4DB2-BD59-A6C34878D82A}">
                    <a16:rowId xmlns:a16="http://schemas.microsoft.com/office/drawing/2014/main" val="3585870150"/>
                  </a:ext>
                </a:extLst>
              </a:tr>
              <a:tr h="743128">
                <a:tc>
                  <a:txBody>
                    <a:bodyPr/>
                    <a:lstStyle/>
                    <a:p>
                      <a:r>
                        <a:rPr lang="en-US" dirty="0"/>
                        <a:t>DELETE</a:t>
                      </a:r>
                      <a:endParaRPr lang="en-IN" dirty="0"/>
                    </a:p>
                  </a:txBody>
                  <a:tcPr/>
                </a:tc>
                <a:tc>
                  <a:txBody>
                    <a:bodyPr/>
                    <a:lstStyle/>
                    <a:p>
                      <a:r>
                        <a:rPr lang="en-IN" dirty="0"/>
                        <a:t>http://localhost:8080/user/delete-complaint/3</a:t>
                      </a:r>
                    </a:p>
                  </a:txBody>
                  <a:tcPr/>
                </a:tc>
                <a:tc>
                  <a:txBody>
                    <a:bodyPr/>
                    <a:lstStyle/>
                    <a:p>
                      <a:r>
                        <a:rPr lang="en-US" dirty="0"/>
                        <a:t>Deletes a complaint by complaint ID</a:t>
                      </a:r>
                      <a:endParaRPr lang="en-IN" dirty="0"/>
                    </a:p>
                  </a:txBody>
                  <a:tcPr/>
                </a:tc>
                <a:extLst>
                  <a:ext uri="{0D108BD9-81ED-4DB2-BD59-A6C34878D82A}">
                    <a16:rowId xmlns:a16="http://schemas.microsoft.com/office/drawing/2014/main" val="2249598349"/>
                  </a:ext>
                </a:extLst>
              </a:tr>
            </a:tbl>
          </a:graphicData>
        </a:graphic>
      </p:graphicFrame>
      <p:sp>
        <p:nvSpPr>
          <p:cNvPr id="5" name="TextBox 4">
            <a:extLst>
              <a:ext uri="{FF2B5EF4-FFF2-40B4-BE49-F238E27FC236}">
                <a16:creationId xmlns:a16="http://schemas.microsoft.com/office/drawing/2014/main" id="{CF610018-D925-C4AF-15B9-94F95955E6A0}"/>
              </a:ext>
            </a:extLst>
          </p:cNvPr>
          <p:cNvSpPr txBox="1"/>
          <p:nvPr/>
        </p:nvSpPr>
        <p:spPr>
          <a:xfrm>
            <a:off x="1031747" y="1507808"/>
            <a:ext cx="10128505" cy="954107"/>
          </a:xfrm>
          <a:prstGeom prst="rect">
            <a:avLst/>
          </a:prstGeom>
          <a:noFill/>
        </p:spPr>
        <p:txBody>
          <a:bodyPr wrap="square" rtlCol="0">
            <a:spAutoFit/>
          </a:bodyPr>
          <a:lstStyle/>
          <a:p>
            <a:r>
              <a:rPr lang="en-US" sz="2800" dirty="0"/>
              <a:t>HTTP defines a set of request methods to indicate the desired action</a:t>
            </a:r>
            <a:br>
              <a:rPr lang="en-US" sz="2800" dirty="0"/>
            </a:br>
            <a:r>
              <a:rPr lang="en-US" sz="2800" dirty="0"/>
              <a:t>to be performed for a given resource.</a:t>
            </a:r>
            <a:endParaRPr lang="en-IN" sz="2800" dirty="0"/>
          </a:p>
        </p:txBody>
      </p:sp>
    </p:spTree>
    <p:extLst>
      <p:ext uri="{BB962C8B-B14F-4D97-AF65-F5344CB8AC3E}">
        <p14:creationId xmlns:p14="http://schemas.microsoft.com/office/powerpoint/2010/main" val="305681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D5E7A-BDD1-17EF-5B59-6C15CCBE4D4F}"/>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C</a:t>
            </a:r>
            <a:r>
              <a:rPr lang="en-IN" b="1" dirty="0">
                <a:latin typeface="Times New Roman" panose="02020603050405020304" pitchFamily="18" charset="0"/>
                <a:cs typeface="Times New Roman" panose="02020603050405020304" pitchFamily="18" charset="0"/>
              </a:rPr>
              <a:t>OMPLAINT MANAGEMENT MODULE</a:t>
            </a:r>
          </a:p>
        </p:txBody>
      </p:sp>
      <p:sp>
        <p:nvSpPr>
          <p:cNvPr id="3" name="Content Placeholder 2">
            <a:extLst>
              <a:ext uri="{FF2B5EF4-FFF2-40B4-BE49-F238E27FC236}">
                <a16:creationId xmlns:a16="http://schemas.microsoft.com/office/drawing/2014/main" id="{8981D68C-07C5-3040-F356-37B42C57ADF4}"/>
              </a:ext>
            </a:extLst>
          </p:cNvPr>
          <p:cNvSpPr>
            <a:spLocks noGrp="1"/>
          </p:cNvSpPr>
          <p:nvPr>
            <p:ph idx="1"/>
          </p:nvPr>
        </p:nvSpPr>
        <p:spPr/>
        <p:txBody>
          <a:bodyPr>
            <a:normAutofit lnSpcReduction="10000"/>
          </a:bodyPr>
          <a:lstStyle/>
          <a:p>
            <a:r>
              <a:rPr lang="en-US" dirty="0"/>
              <a:t>The Complaint Management Module is responsible for handling the complete lifecycle of complaints within the system.</a:t>
            </a:r>
          </a:p>
          <a:p>
            <a:r>
              <a:rPr lang="en-US" dirty="0"/>
              <a:t>It allows users to </a:t>
            </a:r>
            <a:r>
              <a:rPr lang="en-US" b="1" dirty="0"/>
              <a:t>create </a:t>
            </a:r>
            <a:r>
              <a:rPr lang="en-US" dirty="0"/>
              <a:t>new complaints by submitting details such as title, description, and category using </a:t>
            </a:r>
            <a:r>
              <a:rPr lang="en-US" b="1" dirty="0"/>
              <a:t>POST Mapping</a:t>
            </a:r>
            <a:r>
              <a:rPr lang="en-US" dirty="0"/>
              <a:t>.</a:t>
            </a:r>
          </a:p>
          <a:p>
            <a:r>
              <a:rPr lang="en-US" dirty="0"/>
              <a:t>The module enables users to </a:t>
            </a:r>
            <a:r>
              <a:rPr lang="en-US" b="1" dirty="0"/>
              <a:t>view </a:t>
            </a:r>
            <a:r>
              <a:rPr lang="en-US" dirty="0"/>
              <a:t>their submitted complaints along with current status using </a:t>
            </a:r>
            <a:r>
              <a:rPr lang="en-US" b="1" dirty="0"/>
              <a:t>GET Mapping</a:t>
            </a:r>
            <a:r>
              <a:rPr lang="en-US" dirty="0"/>
              <a:t>.</a:t>
            </a:r>
          </a:p>
          <a:p>
            <a:r>
              <a:rPr lang="en-US" dirty="0"/>
              <a:t>Admin users can </a:t>
            </a:r>
            <a:r>
              <a:rPr lang="en-US" b="1" dirty="0"/>
              <a:t>view all complaints</a:t>
            </a:r>
            <a:r>
              <a:rPr lang="en-US" dirty="0"/>
              <a:t> raised by different users through the admin dashboard.</a:t>
            </a:r>
          </a:p>
          <a:p>
            <a:r>
              <a:rPr lang="en-US" dirty="0"/>
              <a:t>Admins can </a:t>
            </a:r>
            <a:r>
              <a:rPr lang="en-US" b="1" dirty="0"/>
              <a:t>update </a:t>
            </a:r>
            <a:r>
              <a:rPr lang="en-US" dirty="0"/>
              <a:t>the complaint status (Open, In Progress, Resolved) using </a:t>
            </a:r>
            <a:r>
              <a:rPr lang="en-US" b="1" dirty="0"/>
              <a:t>PUT Mapping</a:t>
            </a:r>
            <a:r>
              <a:rPr lang="en-US" dirty="0"/>
              <a:t> to track resolution progress.</a:t>
            </a:r>
          </a:p>
          <a:p>
            <a:pPr marL="0" indent="0">
              <a:buNone/>
            </a:pPr>
            <a:endParaRPr lang="en-IN" dirty="0"/>
          </a:p>
        </p:txBody>
      </p:sp>
    </p:spTree>
    <p:extLst>
      <p:ext uri="{BB962C8B-B14F-4D97-AF65-F5344CB8AC3E}">
        <p14:creationId xmlns:p14="http://schemas.microsoft.com/office/powerpoint/2010/main" val="4157467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975E-E290-1F3B-DD70-6173A29AB8CA}"/>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EMAIL NOTIFICATION MODULE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2D15FCC-C383-50D3-0E07-2C064830D5AB}"/>
              </a:ext>
            </a:extLst>
          </p:cNvPr>
          <p:cNvSpPr>
            <a:spLocks noGrp="1"/>
          </p:cNvSpPr>
          <p:nvPr>
            <p:ph idx="1"/>
          </p:nvPr>
        </p:nvSpPr>
        <p:spPr/>
        <p:txBody>
          <a:bodyPr/>
          <a:lstStyle/>
          <a:p>
            <a:r>
              <a:rPr lang="en-US" dirty="0"/>
              <a:t>The Email Notification Module is used to provide </a:t>
            </a:r>
            <a:r>
              <a:rPr lang="en-US" b="1" dirty="0"/>
              <a:t>automated email communication</a:t>
            </a:r>
            <a:r>
              <a:rPr lang="en-US" dirty="0"/>
              <a:t> between the system and users.</a:t>
            </a:r>
          </a:p>
          <a:p>
            <a:r>
              <a:rPr lang="en-US" dirty="0"/>
              <a:t>This module sends an </a:t>
            </a:r>
            <a:r>
              <a:rPr lang="en-US" b="1" dirty="0"/>
              <a:t>email notification to users</a:t>
            </a:r>
            <a:r>
              <a:rPr lang="en-US" dirty="0"/>
              <a:t> whenever the status of their complaint is updated by the admin.</a:t>
            </a:r>
          </a:p>
          <a:p>
            <a:r>
              <a:rPr lang="en-US" dirty="0"/>
              <a:t>Email alerts are triggered when a complaint is resolved or moved to a different</a:t>
            </a:r>
            <a:r>
              <a:rPr lang="en-US" b="1" dirty="0"/>
              <a:t> status</a:t>
            </a:r>
            <a:r>
              <a:rPr lang="en-US" dirty="0"/>
              <a:t> such as Open or In Progress.</a:t>
            </a:r>
          </a:p>
          <a:p>
            <a:r>
              <a:rPr lang="en-US" dirty="0"/>
              <a:t>The module is implemented using </a:t>
            </a:r>
            <a:r>
              <a:rPr lang="en-US" b="1" dirty="0"/>
              <a:t>SMTP (</a:t>
            </a:r>
            <a:r>
              <a:rPr lang="en-US" b="1" dirty="0" err="1"/>
              <a:t>JavaMailSender</a:t>
            </a:r>
            <a:r>
              <a:rPr lang="en-US" b="1" dirty="0"/>
              <a:t>)</a:t>
            </a:r>
            <a:r>
              <a:rPr lang="en-US" dirty="0"/>
              <a:t> for sending emails securely.</a:t>
            </a:r>
          </a:p>
          <a:p>
            <a:pPr marL="0" indent="0">
              <a:buNone/>
            </a:pPr>
            <a:endParaRPr lang="en-IN" dirty="0"/>
          </a:p>
        </p:txBody>
      </p:sp>
    </p:spTree>
    <p:extLst>
      <p:ext uri="{BB962C8B-B14F-4D97-AF65-F5344CB8AC3E}">
        <p14:creationId xmlns:p14="http://schemas.microsoft.com/office/powerpoint/2010/main" val="4013390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03BC4-8223-811C-4F68-40B7C5C1B70E}"/>
              </a:ext>
            </a:extLst>
          </p:cNvPr>
          <p:cNvSpPr>
            <a:spLocks noGrp="1"/>
          </p:cNvSpPr>
          <p:nvPr>
            <p:ph type="title"/>
          </p:nvPr>
        </p:nvSpPr>
        <p:spPr>
          <a:xfrm>
            <a:off x="710184" y="0"/>
            <a:ext cx="10515600" cy="771907"/>
          </a:xfrm>
        </p:spPr>
        <p:txBody>
          <a:bodyPr/>
          <a:lstStyle/>
          <a:p>
            <a:pPr algn="ctr"/>
            <a:r>
              <a:rPr lang="en-US" b="1" dirty="0">
                <a:latin typeface="Times New Roman" panose="02020603050405020304" pitchFamily="18" charset="0"/>
                <a:cs typeface="Times New Roman" panose="02020603050405020304" pitchFamily="18" charset="0"/>
              </a:rPr>
              <a:t>Tables for the database</a:t>
            </a:r>
            <a:endParaRPr lang="en-IN" b="1"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C3848487-81BA-3FE6-F45B-B81332D88AFC}"/>
              </a:ext>
            </a:extLst>
          </p:cNvPr>
          <p:cNvSpPr>
            <a:spLocks noGrp="1"/>
          </p:cNvSpPr>
          <p:nvPr>
            <p:ph idx="1"/>
          </p:nvPr>
        </p:nvSpPr>
        <p:spPr/>
        <p:txBody>
          <a:bodyPr/>
          <a:lstStyle/>
          <a:p>
            <a:endParaRPr lang="en-IN"/>
          </a:p>
        </p:txBody>
      </p:sp>
      <p:pic>
        <p:nvPicPr>
          <p:cNvPr id="9" name="Picture 8" descr="A screenshot of a computer">
            <a:extLst>
              <a:ext uri="{FF2B5EF4-FFF2-40B4-BE49-F238E27FC236}">
                <a16:creationId xmlns:a16="http://schemas.microsoft.com/office/drawing/2014/main" id="{9CC0CC47-A1CC-92CC-9013-8ECB7CD5FB0F}"/>
              </a:ext>
            </a:extLst>
          </p:cNvPr>
          <p:cNvPicPr>
            <a:picLocks noChangeAspect="1"/>
          </p:cNvPicPr>
          <p:nvPr/>
        </p:nvPicPr>
        <p:blipFill>
          <a:blip r:embed="rId2"/>
          <a:stretch>
            <a:fillRect/>
          </a:stretch>
        </p:blipFill>
        <p:spPr>
          <a:xfrm>
            <a:off x="77010" y="771907"/>
            <a:ext cx="12037979" cy="5586984"/>
          </a:xfrm>
          <a:prstGeom prst="rect">
            <a:avLst/>
          </a:prstGeom>
        </p:spPr>
      </p:pic>
    </p:spTree>
    <p:extLst>
      <p:ext uri="{BB962C8B-B14F-4D97-AF65-F5344CB8AC3E}">
        <p14:creationId xmlns:p14="http://schemas.microsoft.com/office/powerpoint/2010/main" val="1828949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8C693-F401-2DE0-1EA0-E1886900C780}"/>
              </a:ext>
            </a:extLst>
          </p:cNvPr>
          <p:cNvSpPr>
            <a:spLocks noGrp="1"/>
          </p:cNvSpPr>
          <p:nvPr>
            <p:ph type="title"/>
          </p:nvPr>
        </p:nvSpPr>
        <p:spPr>
          <a:xfrm>
            <a:off x="838200" y="76898"/>
            <a:ext cx="10515600" cy="604139"/>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Admin Database</a:t>
            </a:r>
            <a:endParaRPr lang="en-IN" b="1" dirty="0">
              <a:latin typeface="Times New Roman" panose="02020603050405020304" pitchFamily="18" charset="0"/>
              <a:cs typeface="Times New Roman" panose="02020603050405020304" pitchFamily="18" charset="0"/>
            </a:endParaRPr>
          </a:p>
        </p:txBody>
      </p:sp>
      <p:pic>
        <p:nvPicPr>
          <p:cNvPr id="5" name="Content Placeholder 4" descr="A screenshot of a computer&#10;&#10;AI-generated content may be incorrect.">
            <a:extLst>
              <a:ext uri="{FF2B5EF4-FFF2-40B4-BE49-F238E27FC236}">
                <a16:creationId xmlns:a16="http://schemas.microsoft.com/office/drawing/2014/main" id="{004A95FC-7328-7148-0434-5E9FE588606B}"/>
              </a:ext>
            </a:extLst>
          </p:cNvPr>
          <p:cNvPicPr>
            <a:picLocks noGrp="1" noChangeAspect="1"/>
          </p:cNvPicPr>
          <p:nvPr>
            <p:ph idx="1"/>
          </p:nvPr>
        </p:nvPicPr>
        <p:blipFill>
          <a:blip r:embed="rId2"/>
          <a:stretch>
            <a:fillRect/>
          </a:stretch>
        </p:blipFill>
        <p:spPr>
          <a:xfrm>
            <a:off x="194584" y="617028"/>
            <a:ext cx="11637752" cy="6100065"/>
          </a:xfrm>
          <a:prstGeom prst="rect">
            <a:avLst/>
          </a:prstGeom>
        </p:spPr>
      </p:pic>
    </p:spTree>
    <p:extLst>
      <p:ext uri="{BB962C8B-B14F-4D97-AF65-F5344CB8AC3E}">
        <p14:creationId xmlns:p14="http://schemas.microsoft.com/office/powerpoint/2010/main" val="2789969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CC343-DF2D-8E28-9B4A-4069B693CA06}"/>
              </a:ext>
            </a:extLst>
          </p:cNvPr>
          <p:cNvSpPr>
            <a:spLocks noGrp="1"/>
          </p:cNvSpPr>
          <p:nvPr>
            <p:ph type="title"/>
          </p:nvPr>
        </p:nvSpPr>
        <p:spPr>
          <a:xfrm>
            <a:off x="682752" y="81661"/>
            <a:ext cx="10515600" cy="530987"/>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Student Database</a:t>
            </a:r>
            <a:endParaRPr lang="en-IN" b="1" dirty="0">
              <a:latin typeface="Times New Roman" panose="02020603050405020304" pitchFamily="18" charset="0"/>
              <a:cs typeface="Times New Roman" panose="02020603050405020304" pitchFamily="18" charset="0"/>
            </a:endParaRPr>
          </a:p>
        </p:txBody>
      </p:sp>
      <p:pic>
        <p:nvPicPr>
          <p:cNvPr id="5" name="Content Placeholder 4" descr="A screenshot of a computer&#10;&#10;AI-generated content may be incorrect.">
            <a:extLst>
              <a:ext uri="{FF2B5EF4-FFF2-40B4-BE49-F238E27FC236}">
                <a16:creationId xmlns:a16="http://schemas.microsoft.com/office/drawing/2014/main" id="{68FEC0ED-05F2-DBAF-B1F8-EBCE18C1D304}"/>
              </a:ext>
            </a:extLst>
          </p:cNvPr>
          <p:cNvPicPr>
            <a:picLocks noGrp="1" noChangeAspect="1"/>
          </p:cNvPicPr>
          <p:nvPr>
            <p:ph idx="1"/>
          </p:nvPr>
        </p:nvPicPr>
        <p:blipFill>
          <a:blip r:embed="rId2"/>
          <a:stretch>
            <a:fillRect/>
          </a:stretch>
        </p:blipFill>
        <p:spPr>
          <a:xfrm>
            <a:off x="28956" y="675068"/>
            <a:ext cx="11823192" cy="6101271"/>
          </a:xfrm>
          <a:prstGeom prst="rect">
            <a:avLst/>
          </a:prstGeom>
        </p:spPr>
      </p:pic>
    </p:spTree>
    <p:extLst>
      <p:ext uri="{BB962C8B-B14F-4D97-AF65-F5344CB8AC3E}">
        <p14:creationId xmlns:p14="http://schemas.microsoft.com/office/powerpoint/2010/main" val="175086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47641-4A9F-7FBC-5835-FA95282EE402}"/>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Introduction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0BDF841-5FD5-AE56-6581-87D60E3C6D65}"/>
              </a:ext>
            </a:extLst>
          </p:cNvPr>
          <p:cNvSpPr>
            <a:spLocks noGrp="1"/>
          </p:cNvSpPr>
          <p:nvPr>
            <p:ph idx="1"/>
          </p:nvPr>
        </p:nvSpPr>
        <p:spPr>
          <a:xfrm>
            <a:off x="1153668" y="1624457"/>
            <a:ext cx="10200132" cy="4351338"/>
          </a:xfrm>
        </p:spPr>
        <p:txBody>
          <a:bodyPr>
            <a:normAutofit fontScale="92500" lnSpcReduction="10000"/>
          </a:bodyPr>
          <a:lstStyle/>
          <a:p>
            <a:pPr marL="0" indent="0" algn="just">
              <a:buNone/>
            </a:pPr>
            <a:r>
              <a:rPr lang="en-US" dirty="0">
                <a:latin typeface="Times New Roman" panose="02020603050405020304" pitchFamily="18" charset="0"/>
                <a:cs typeface="Times New Roman" panose="02020603050405020304" pitchFamily="18" charset="0"/>
              </a:rPr>
              <a:t>In today’s fast-paced organizations and educational institutions, managing complaints efficiently is essential for maintaining transparency and trust.</a:t>
            </a:r>
          </a:p>
          <a:p>
            <a:pPr marL="0" indent="0" algn="just">
              <a:buNone/>
            </a:pPr>
            <a:r>
              <a:rPr lang="en-US" b="1" dirty="0" err="1">
                <a:latin typeface="Times New Roman" panose="02020603050405020304" pitchFamily="18" charset="0"/>
                <a:cs typeface="Times New Roman" panose="02020603050405020304" pitchFamily="18" charset="0"/>
              </a:rPr>
              <a:t>CompSolveHub</a:t>
            </a:r>
            <a:r>
              <a:rPr lang="en-US" dirty="0">
                <a:latin typeface="Times New Roman" panose="02020603050405020304" pitchFamily="18" charset="0"/>
                <a:cs typeface="Times New Roman" panose="02020603050405020304" pitchFamily="18" charset="0"/>
              </a:rPr>
              <a:t> is a multi-user complaint management system designed to simplify the process of raising, tracking, and resolving issues through a centralized platform. </a:t>
            </a:r>
          </a:p>
          <a:p>
            <a:pPr marL="0" indent="0" algn="just">
              <a:buNone/>
            </a:pPr>
            <a:r>
              <a:rPr lang="en-US" dirty="0">
                <a:latin typeface="Times New Roman" panose="02020603050405020304" pitchFamily="18" charset="0"/>
                <a:cs typeface="Times New Roman" panose="02020603050405020304" pitchFamily="18" charset="0"/>
              </a:rPr>
              <a:t>The application allows users to submit complaints and monitor their status in real time, while administrators can manage, update, and resolve issues effectively. With role-based access, email notifications, and an intuitive user interface</a:t>
            </a:r>
          </a:p>
          <a:p>
            <a:pPr marL="0" indent="0" algn="just">
              <a:buNone/>
            </a:pPr>
            <a:r>
              <a:rPr lang="en-US" b="1" dirty="0" err="1">
                <a:latin typeface="Times New Roman" panose="02020603050405020304" pitchFamily="18" charset="0"/>
                <a:cs typeface="Times New Roman" panose="02020603050405020304" pitchFamily="18" charset="0"/>
              </a:rPr>
              <a:t>CompSolveHub</a:t>
            </a:r>
            <a:r>
              <a:rPr lang="en-US" dirty="0">
                <a:latin typeface="Times New Roman" panose="02020603050405020304" pitchFamily="18" charset="0"/>
                <a:cs typeface="Times New Roman" panose="02020603050405020304" pitchFamily="18" charset="0"/>
              </a:rPr>
              <a:t> ensures faster resolution, improved accountability, and a seamless communication flow between users and administrators.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1885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729EE-4F36-D627-8B73-CC150CBE1835}"/>
              </a:ext>
            </a:extLst>
          </p:cNvPr>
          <p:cNvSpPr>
            <a:spLocks noGrp="1"/>
          </p:cNvSpPr>
          <p:nvPr>
            <p:ph type="title"/>
          </p:nvPr>
        </p:nvSpPr>
        <p:spPr>
          <a:xfrm>
            <a:off x="746760" y="72517"/>
            <a:ext cx="10515600" cy="448691"/>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Complaint Database</a:t>
            </a:r>
            <a:endParaRPr lang="en-IN" b="1" dirty="0">
              <a:latin typeface="Times New Roman" panose="02020603050405020304" pitchFamily="18" charset="0"/>
              <a:cs typeface="Times New Roman" panose="02020603050405020304" pitchFamily="18" charset="0"/>
            </a:endParaRPr>
          </a:p>
        </p:txBody>
      </p:sp>
      <p:pic>
        <p:nvPicPr>
          <p:cNvPr id="5" name="Content Placeholder 4" descr="A screenshot of a computer&#10;&#10;AI-generated content may be incorrect.">
            <a:extLst>
              <a:ext uri="{FF2B5EF4-FFF2-40B4-BE49-F238E27FC236}">
                <a16:creationId xmlns:a16="http://schemas.microsoft.com/office/drawing/2014/main" id="{3AC97A5D-E119-6D5F-55E6-C5D36D232B2A}"/>
              </a:ext>
            </a:extLst>
          </p:cNvPr>
          <p:cNvPicPr>
            <a:picLocks noGrp="1" noChangeAspect="1"/>
          </p:cNvPicPr>
          <p:nvPr>
            <p:ph idx="1"/>
          </p:nvPr>
        </p:nvPicPr>
        <p:blipFill>
          <a:blip r:embed="rId2"/>
          <a:stretch>
            <a:fillRect/>
          </a:stretch>
        </p:blipFill>
        <p:spPr>
          <a:xfrm>
            <a:off x="164592" y="612648"/>
            <a:ext cx="11521440" cy="6089904"/>
          </a:xfrm>
          <a:prstGeom prst="rect">
            <a:avLst/>
          </a:prstGeom>
        </p:spPr>
      </p:pic>
    </p:spTree>
    <p:extLst>
      <p:ext uri="{BB962C8B-B14F-4D97-AF65-F5344CB8AC3E}">
        <p14:creationId xmlns:p14="http://schemas.microsoft.com/office/powerpoint/2010/main" val="730893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8C6B3-E55F-7405-6196-87EE7B0008FA}"/>
              </a:ext>
            </a:extLst>
          </p:cNvPr>
          <p:cNvSpPr>
            <a:spLocks noGrp="1"/>
          </p:cNvSpPr>
          <p:nvPr>
            <p:ph type="title"/>
          </p:nvPr>
        </p:nvSpPr>
        <p:spPr>
          <a:xfrm>
            <a:off x="838200" y="0"/>
            <a:ext cx="10515600" cy="530987"/>
          </a:xfrm>
        </p:spPr>
        <p:txBody>
          <a:bodyPr>
            <a:normAutofit fontScale="90000"/>
          </a:bodyPr>
          <a:lstStyle/>
          <a:p>
            <a:pPr algn="ctr"/>
            <a:r>
              <a:rPr lang="en-US" b="1" dirty="0" err="1">
                <a:latin typeface="Times New Roman" panose="02020603050405020304" pitchFamily="18" charset="0"/>
                <a:cs typeface="Times New Roman" panose="02020603050405020304" pitchFamily="18" charset="0"/>
              </a:rPr>
              <a:t>ScreenShots</a:t>
            </a:r>
            <a:r>
              <a:rPr lang="en-US" b="1" dirty="0">
                <a:latin typeface="Times New Roman" panose="02020603050405020304" pitchFamily="18" charset="0"/>
                <a:cs typeface="Times New Roman" panose="02020603050405020304" pitchFamily="18" charset="0"/>
              </a:rPr>
              <a:t> of the Capstone Project</a:t>
            </a:r>
            <a:endParaRPr lang="en-IN" b="1" dirty="0">
              <a:latin typeface="Times New Roman" panose="02020603050405020304" pitchFamily="18" charset="0"/>
              <a:cs typeface="Times New Roman" panose="02020603050405020304" pitchFamily="18" charset="0"/>
            </a:endParaRPr>
          </a:p>
        </p:txBody>
      </p:sp>
      <p:pic>
        <p:nvPicPr>
          <p:cNvPr id="5" name="Content Placeholder 4" descr="A screenshot of a computer&#10;&#10;AI-generated content may be incorrect.">
            <a:extLst>
              <a:ext uri="{FF2B5EF4-FFF2-40B4-BE49-F238E27FC236}">
                <a16:creationId xmlns:a16="http://schemas.microsoft.com/office/drawing/2014/main" id="{99CD2561-A84E-844F-4B30-3B0E03EE9192}"/>
              </a:ext>
            </a:extLst>
          </p:cNvPr>
          <p:cNvPicPr>
            <a:picLocks noGrp="1" noChangeAspect="1"/>
          </p:cNvPicPr>
          <p:nvPr>
            <p:ph idx="1"/>
          </p:nvPr>
        </p:nvPicPr>
        <p:blipFill>
          <a:blip r:embed="rId2"/>
          <a:stretch>
            <a:fillRect/>
          </a:stretch>
        </p:blipFill>
        <p:spPr>
          <a:xfrm>
            <a:off x="429768" y="621792"/>
            <a:ext cx="11457432" cy="6236208"/>
          </a:xfrm>
          <a:prstGeom prst="rect">
            <a:avLst/>
          </a:prstGeom>
        </p:spPr>
      </p:pic>
    </p:spTree>
    <p:extLst>
      <p:ext uri="{BB962C8B-B14F-4D97-AF65-F5344CB8AC3E}">
        <p14:creationId xmlns:p14="http://schemas.microsoft.com/office/powerpoint/2010/main" val="3711093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7FD25-D30A-000F-CDC6-EE29F29977A3}"/>
              </a:ext>
            </a:extLst>
          </p:cNvPr>
          <p:cNvSpPr>
            <a:spLocks noGrp="1"/>
          </p:cNvSpPr>
          <p:nvPr>
            <p:ph type="title"/>
          </p:nvPr>
        </p:nvSpPr>
        <p:spPr>
          <a:xfrm>
            <a:off x="838200" y="99949"/>
            <a:ext cx="10515600" cy="412115"/>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Create Account Page and Login Page</a:t>
            </a:r>
          </a:p>
        </p:txBody>
      </p:sp>
      <p:pic>
        <p:nvPicPr>
          <p:cNvPr id="5" name="Content Placeholder 4" descr="A screenshot of a computer&#10;&#10;AI-generated content may be incorrect.">
            <a:extLst>
              <a:ext uri="{FF2B5EF4-FFF2-40B4-BE49-F238E27FC236}">
                <a16:creationId xmlns:a16="http://schemas.microsoft.com/office/drawing/2014/main" id="{13DA3189-C443-28A0-AEA4-722E0E9F1519}"/>
              </a:ext>
            </a:extLst>
          </p:cNvPr>
          <p:cNvPicPr>
            <a:picLocks noGrp="1" noChangeAspect="1"/>
          </p:cNvPicPr>
          <p:nvPr>
            <p:ph idx="1"/>
          </p:nvPr>
        </p:nvPicPr>
        <p:blipFill>
          <a:blip r:embed="rId2"/>
          <a:stretch>
            <a:fillRect/>
          </a:stretch>
        </p:blipFill>
        <p:spPr>
          <a:xfrm>
            <a:off x="635579" y="929513"/>
            <a:ext cx="5860728" cy="3139567"/>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A381E25E-1C17-0CED-2E15-0C3C5C80CBEF}"/>
              </a:ext>
            </a:extLst>
          </p:cNvPr>
          <p:cNvPicPr>
            <a:picLocks noChangeAspect="1"/>
          </p:cNvPicPr>
          <p:nvPr/>
        </p:nvPicPr>
        <p:blipFill>
          <a:blip r:embed="rId3"/>
          <a:stretch>
            <a:fillRect/>
          </a:stretch>
        </p:blipFill>
        <p:spPr>
          <a:xfrm>
            <a:off x="5111496" y="2572750"/>
            <a:ext cx="6739128" cy="3606610"/>
          </a:xfrm>
          <a:prstGeom prst="rect">
            <a:avLst/>
          </a:prstGeom>
        </p:spPr>
      </p:pic>
    </p:spTree>
    <p:extLst>
      <p:ext uri="{BB962C8B-B14F-4D97-AF65-F5344CB8AC3E}">
        <p14:creationId xmlns:p14="http://schemas.microsoft.com/office/powerpoint/2010/main" val="327770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F446-B256-1D63-371A-8B96EDD8EB7C}"/>
              </a:ext>
            </a:extLst>
          </p:cNvPr>
          <p:cNvSpPr>
            <a:spLocks noGrp="1"/>
          </p:cNvSpPr>
          <p:nvPr>
            <p:ph type="title"/>
          </p:nvPr>
        </p:nvSpPr>
        <p:spPr>
          <a:xfrm>
            <a:off x="838200" y="0"/>
            <a:ext cx="10515600" cy="549275"/>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Admin Dashboard</a:t>
            </a:r>
          </a:p>
        </p:txBody>
      </p:sp>
      <p:pic>
        <p:nvPicPr>
          <p:cNvPr id="5" name="Content Placeholder 4" descr="A screenshot of a computer&#10;&#10;AI-generated content may be incorrect.">
            <a:extLst>
              <a:ext uri="{FF2B5EF4-FFF2-40B4-BE49-F238E27FC236}">
                <a16:creationId xmlns:a16="http://schemas.microsoft.com/office/drawing/2014/main" id="{61A4FD08-A84F-2D02-F31C-6D05EA4B4113}"/>
              </a:ext>
            </a:extLst>
          </p:cNvPr>
          <p:cNvPicPr>
            <a:picLocks noGrp="1" noChangeAspect="1"/>
          </p:cNvPicPr>
          <p:nvPr>
            <p:ph idx="1"/>
          </p:nvPr>
        </p:nvPicPr>
        <p:blipFill>
          <a:blip r:embed="rId2"/>
          <a:stretch>
            <a:fillRect/>
          </a:stretch>
        </p:blipFill>
        <p:spPr>
          <a:xfrm>
            <a:off x="252984" y="625371"/>
            <a:ext cx="11753088" cy="6014347"/>
          </a:xfrm>
          <a:prstGeom prst="rect">
            <a:avLst/>
          </a:prstGeom>
        </p:spPr>
      </p:pic>
    </p:spTree>
    <p:extLst>
      <p:ext uri="{BB962C8B-B14F-4D97-AF65-F5344CB8AC3E}">
        <p14:creationId xmlns:p14="http://schemas.microsoft.com/office/powerpoint/2010/main" val="479198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528-B7AE-EAA3-B026-864EA2CAF121}"/>
              </a:ext>
            </a:extLst>
          </p:cNvPr>
          <p:cNvSpPr>
            <a:spLocks noGrp="1"/>
          </p:cNvSpPr>
          <p:nvPr>
            <p:ph type="title"/>
          </p:nvPr>
        </p:nvSpPr>
        <p:spPr>
          <a:xfrm>
            <a:off x="737616" y="164592"/>
            <a:ext cx="10515600" cy="419672"/>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User Dashboard</a:t>
            </a:r>
          </a:p>
        </p:txBody>
      </p:sp>
      <p:pic>
        <p:nvPicPr>
          <p:cNvPr id="5" name="Content Placeholder 4" descr="A screenshot of a computer&#10;&#10;AI-generated content may be incorrect.">
            <a:extLst>
              <a:ext uri="{FF2B5EF4-FFF2-40B4-BE49-F238E27FC236}">
                <a16:creationId xmlns:a16="http://schemas.microsoft.com/office/drawing/2014/main" id="{0FB528A4-5143-8871-020E-495C02D1C52C}"/>
              </a:ext>
            </a:extLst>
          </p:cNvPr>
          <p:cNvPicPr>
            <a:picLocks noGrp="1" noChangeAspect="1"/>
          </p:cNvPicPr>
          <p:nvPr>
            <p:ph idx="1"/>
          </p:nvPr>
        </p:nvPicPr>
        <p:blipFill>
          <a:blip r:embed="rId2"/>
          <a:stretch>
            <a:fillRect/>
          </a:stretch>
        </p:blipFill>
        <p:spPr>
          <a:xfrm>
            <a:off x="316992" y="757509"/>
            <a:ext cx="11551920" cy="5923444"/>
          </a:xfrm>
          <a:prstGeom prst="rect">
            <a:avLst/>
          </a:prstGeom>
        </p:spPr>
      </p:pic>
    </p:spTree>
    <p:extLst>
      <p:ext uri="{BB962C8B-B14F-4D97-AF65-F5344CB8AC3E}">
        <p14:creationId xmlns:p14="http://schemas.microsoft.com/office/powerpoint/2010/main" val="1833239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7924-CB5B-A0A6-9EBC-51162D2C2CDA}"/>
              </a:ext>
            </a:extLst>
          </p:cNvPr>
          <p:cNvSpPr>
            <a:spLocks noGrp="1"/>
          </p:cNvSpPr>
          <p:nvPr>
            <p:ph type="title"/>
          </p:nvPr>
        </p:nvSpPr>
        <p:spPr>
          <a:xfrm>
            <a:off x="728472" y="72518"/>
            <a:ext cx="10515600" cy="315912"/>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Email Status</a:t>
            </a:r>
          </a:p>
        </p:txBody>
      </p:sp>
      <p:pic>
        <p:nvPicPr>
          <p:cNvPr id="5" name="Content Placeholder 4" descr="A screenshot of a computer&#10;&#10;AI-generated content may be incorrect.">
            <a:extLst>
              <a:ext uri="{FF2B5EF4-FFF2-40B4-BE49-F238E27FC236}">
                <a16:creationId xmlns:a16="http://schemas.microsoft.com/office/drawing/2014/main" id="{0A31FDAB-81A6-18D0-D1A9-20D845AFC470}"/>
              </a:ext>
            </a:extLst>
          </p:cNvPr>
          <p:cNvPicPr>
            <a:picLocks noGrp="1" noChangeAspect="1"/>
          </p:cNvPicPr>
          <p:nvPr>
            <p:ph idx="1"/>
          </p:nvPr>
        </p:nvPicPr>
        <p:blipFill>
          <a:blip r:embed="rId2"/>
          <a:stretch>
            <a:fillRect/>
          </a:stretch>
        </p:blipFill>
        <p:spPr>
          <a:xfrm>
            <a:off x="108204" y="461449"/>
            <a:ext cx="11975591" cy="6396551"/>
          </a:xfrm>
          <a:prstGeom prst="rect">
            <a:avLst/>
          </a:prstGeom>
        </p:spPr>
      </p:pic>
    </p:spTree>
    <p:extLst>
      <p:ext uri="{BB962C8B-B14F-4D97-AF65-F5344CB8AC3E}">
        <p14:creationId xmlns:p14="http://schemas.microsoft.com/office/powerpoint/2010/main" val="816511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BFE1C-5138-67B8-9DD5-78A3A19DF580}"/>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GOOGLE DRIVE LINK OF DEMO VIDEO</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B4A77C7-AE60-EFFA-A281-139410656F90}"/>
              </a:ext>
            </a:extLst>
          </p:cNvPr>
          <p:cNvSpPr>
            <a:spLocks noGrp="1"/>
          </p:cNvSpPr>
          <p:nvPr>
            <p:ph idx="1"/>
          </p:nvPr>
        </p:nvSpPr>
        <p:spPr/>
        <p:txBody>
          <a:bodyPr/>
          <a:lstStyle/>
          <a:p>
            <a:pPr marL="0" indent="0">
              <a:buNone/>
            </a:pPr>
            <a:r>
              <a:rPr lang="en-IN" dirty="0"/>
              <a:t>https://drive.google.com/drive/folders/1Wt70r9VV-8YDuc9eatOABoHjjyvSBWcx?usp=sharing</a:t>
            </a:r>
          </a:p>
        </p:txBody>
      </p:sp>
    </p:spTree>
    <p:extLst>
      <p:ext uri="{BB962C8B-B14F-4D97-AF65-F5344CB8AC3E}">
        <p14:creationId xmlns:p14="http://schemas.microsoft.com/office/powerpoint/2010/main" val="815854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DDB9-5727-E7C2-FFEE-E518D47CD42E}"/>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Abstract</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1BB8E61-3BEF-012C-7A6F-BFAA96B11EEC}"/>
              </a:ext>
            </a:extLst>
          </p:cNvPr>
          <p:cNvSpPr>
            <a:spLocks noGrp="1"/>
          </p:cNvSpPr>
          <p:nvPr>
            <p:ph idx="1"/>
          </p:nvPr>
        </p:nvSpPr>
        <p:spPr>
          <a:xfrm>
            <a:off x="1353312" y="1597025"/>
            <a:ext cx="9802368" cy="4351338"/>
          </a:xfrm>
        </p:spPr>
        <p:txBody>
          <a:bodyPr>
            <a:normAutofit fontScale="92500" lnSpcReduction="10000"/>
          </a:bodyPr>
          <a:lstStyle/>
          <a:p>
            <a:pPr marL="0" indent="0" algn="just">
              <a:buNone/>
            </a:pPr>
            <a:r>
              <a:rPr lang="en-US" b="1" dirty="0" err="1">
                <a:latin typeface="Times New Roman" panose="02020603050405020304" pitchFamily="18" charset="0"/>
                <a:cs typeface="Times New Roman" panose="02020603050405020304" pitchFamily="18" charset="0"/>
              </a:rPr>
              <a:t>CompSolveHub</a:t>
            </a:r>
            <a:r>
              <a:rPr lang="en-US" dirty="0">
                <a:latin typeface="Times New Roman" panose="02020603050405020304" pitchFamily="18" charset="0"/>
                <a:cs typeface="Times New Roman" panose="02020603050405020304" pitchFamily="18" charset="0"/>
              </a:rPr>
              <a:t> is a web-based multi-user complaint management system developed to streamline the process of complaint registration, tracking, and resolution. </a:t>
            </a:r>
          </a:p>
          <a:p>
            <a:pPr marL="0" indent="0" algn="just">
              <a:buNone/>
            </a:pPr>
            <a:r>
              <a:rPr lang="en-US" dirty="0">
                <a:latin typeface="Times New Roman" panose="02020603050405020304" pitchFamily="18" charset="0"/>
                <a:cs typeface="Times New Roman" panose="02020603050405020304" pitchFamily="18" charset="0"/>
              </a:rPr>
              <a:t>The system provides a centralized platform where users can raise complaints and monitor their status, while administrators efficiently manage and resolve issues through a dedicated dashboard. </a:t>
            </a:r>
          </a:p>
          <a:p>
            <a:pPr marL="0" indent="0" algn="just">
              <a:buNone/>
            </a:pPr>
            <a:r>
              <a:rPr lang="en-US" dirty="0">
                <a:latin typeface="Times New Roman" panose="02020603050405020304" pitchFamily="18" charset="0"/>
                <a:cs typeface="Times New Roman" panose="02020603050405020304" pitchFamily="18" charset="0"/>
              </a:rPr>
              <a:t>Built using Spring Boot and a responsive user interface, the application ensures secure role-based access, real-time status updates, and automated email notifications. By improving transparency, accountability, and communication, </a:t>
            </a:r>
            <a:r>
              <a:rPr lang="en-US" dirty="0" err="1">
                <a:latin typeface="Times New Roman" panose="02020603050405020304" pitchFamily="18" charset="0"/>
                <a:cs typeface="Times New Roman" panose="02020603050405020304" pitchFamily="18" charset="0"/>
              </a:rPr>
              <a:t>CompSolveHub</a:t>
            </a:r>
            <a:r>
              <a:rPr lang="en-US" dirty="0">
                <a:latin typeface="Times New Roman" panose="02020603050405020304" pitchFamily="18" charset="0"/>
                <a:cs typeface="Times New Roman" panose="02020603050405020304" pitchFamily="18" charset="0"/>
              </a:rPr>
              <a:t> enhances organizational efficiency and delivers a structured approach to complaint handling.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9310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EC65C-10B5-4EAC-CF7B-00A76DAA8CDD}"/>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What we are going to build: Client Requirement</a:t>
            </a:r>
            <a:endParaRPr lang="en-IN" sz="3600" b="1"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A11B1E90-43D9-A958-29E5-C7835AAA14E8}"/>
              </a:ext>
            </a:extLst>
          </p:cNvPr>
          <p:cNvSpPr>
            <a:spLocks noGrp="1" noChangeArrowheads="1"/>
          </p:cNvSpPr>
          <p:nvPr>
            <p:ph idx="1"/>
          </p:nvPr>
        </p:nvSpPr>
        <p:spPr bwMode="auto">
          <a:xfrm>
            <a:off x="681228" y="1798903"/>
            <a:ext cx="10829544" cy="390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A </a:t>
            </a:r>
            <a:r>
              <a:rPr kumimoji="0" lang="en-US" altLang="en-US" sz="2400" b="1" i="0" u="none" strike="noStrike" cap="none" normalizeH="0" baseline="0" dirty="0">
                <a:ln>
                  <a:noFill/>
                </a:ln>
                <a:solidFill>
                  <a:schemeClr val="tx1"/>
                </a:solidFill>
                <a:effectLst/>
                <a:latin typeface="Arial" panose="020B0604020202020204" pitchFamily="34" charset="0"/>
              </a:rPr>
              <a:t>web-based complaint management system</a:t>
            </a:r>
            <a:r>
              <a:rPr kumimoji="0" lang="en-US" altLang="en-US" sz="2400" b="0" i="0" u="none" strike="noStrike" cap="none" normalizeH="0" baseline="0" dirty="0">
                <a:ln>
                  <a:noFill/>
                </a:ln>
                <a:solidFill>
                  <a:schemeClr val="tx1"/>
                </a:solidFill>
                <a:effectLst/>
                <a:latin typeface="Arial" panose="020B0604020202020204" pitchFamily="34" charset="0"/>
              </a:rPr>
              <a:t> accessible to multiple users.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Facility for users to </a:t>
            </a:r>
            <a:r>
              <a:rPr kumimoji="0" lang="en-US" altLang="en-US" sz="2400" b="1" i="0" u="none" strike="noStrike" cap="none" normalizeH="0" baseline="0" dirty="0">
                <a:ln>
                  <a:noFill/>
                </a:ln>
                <a:solidFill>
                  <a:schemeClr val="tx1"/>
                </a:solidFill>
                <a:effectLst/>
                <a:latin typeface="Arial" panose="020B0604020202020204" pitchFamily="34" charset="0"/>
              </a:rPr>
              <a:t>raise complaints</a:t>
            </a:r>
            <a:r>
              <a:rPr kumimoji="0" lang="en-US" altLang="en-US" sz="2400" b="0" i="0" u="none" strike="noStrike" cap="none" normalizeH="0" baseline="0" dirty="0">
                <a:ln>
                  <a:noFill/>
                </a:ln>
                <a:solidFill>
                  <a:schemeClr val="tx1"/>
                </a:solidFill>
                <a:effectLst/>
                <a:latin typeface="Arial" panose="020B0604020202020204" pitchFamily="34" charset="0"/>
              </a:rPr>
              <a:t> with relevant details.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 User registration and login system</a:t>
            </a:r>
            <a:r>
              <a:rPr kumimoji="0" lang="en-US" altLang="en-US" sz="2400" b="0" i="0" u="none" strike="noStrike" cap="none" normalizeH="0" baseline="0" dirty="0">
                <a:ln>
                  <a:noFill/>
                </a:ln>
                <a:solidFill>
                  <a:schemeClr val="tx1"/>
                </a:solidFill>
                <a:effectLst/>
                <a:latin typeface="Arial" panose="020B0604020202020204" pitchFamily="34" charset="0"/>
              </a:rPr>
              <a:t> with role-based access (Admin &amp; User).</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Ability for users to </a:t>
            </a:r>
            <a:r>
              <a:rPr kumimoji="0" lang="en-US" altLang="en-US" sz="2400" b="1" i="0" u="none" strike="noStrike" cap="none" normalizeH="0" baseline="0" dirty="0">
                <a:ln>
                  <a:noFill/>
                </a:ln>
                <a:solidFill>
                  <a:schemeClr val="tx1"/>
                </a:solidFill>
                <a:effectLst/>
                <a:latin typeface="Arial" panose="020B0604020202020204" pitchFamily="34" charset="0"/>
              </a:rPr>
              <a:t>track complaint status</a:t>
            </a:r>
            <a:r>
              <a:rPr kumimoji="0" lang="en-US" altLang="en-US" sz="2400" b="0" i="0" u="none" strike="noStrike" cap="none" normalizeH="0" baseline="0" dirty="0">
                <a:ln>
                  <a:noFill/>
                </a:ln>
                <a:solidFill>
                  <a:schemeClr val="tx1"/>
                </a:solidFill>
                <a:effectLst/>
                <a:latin typeface="Arial" panose="020B0604020202020204" pitchFamily="34" charset="0"/>
              </a:rPr>
              <a:t> in real time.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 An </a:t>
            </a:r>
            <a:r>
              <a:rPr kumimoji="0" lang="en-US" altLang="en-US" sz="2400" b="1" i="0" u="none" strike="noStrike" cap="none" normalizeH="0" baseline="0" dirty="0">
                <a:ln>
                  <a:noFill/>
                </a:ln>
                <a:solidFill>
                  <a:schemeClr val="tx1"/>
                </a:solidFill>
                <a:effectLst/>
                <a:latin typeface="Arial" panose="020B0604020202020204" pitchFamily="34" charset="0"/>
              </a:rPr>
              <a:t>admin dashboard</a:t>
            </a:r>
            <a:r>
              <a:rPr kumimoji="0" lang="en-US" altLang="en-US" sz="2400" b="0" i="0" u="none" strike="noStrike" cap="none" normalizeH="0" baseline="0" dirty="0">
                <a:ln>
                  <a:noFill/>
                </a:ln>
                <a:solidFill>
                  <a:schemeClr val="tx1"/>
                </a:solidFill>
                <a:effectLst/>
                <a:latin typeface="Arial" panose="020B0604020202020204" pitchFamily="34" charset="0"/>
              </a:rPr>
              <a:t> to view, manage, and update complaints.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 Status management</a:t>
            </a:r>
            <a:r>
              <a:rPr kumimoji="0" lang="en-US" altLang="en-US" sz="2400" b="0" i="0" u="none" strike="noStrike" cap="none" normalizeH="0" baseline="0" dirty="0">
                <a:ln>
                  <a:noFill/>
                </a:ln>
                <a:solidFill>
                  <a:schemeClr val="tx1"/>
                </a:solidFill>
                <a:effectLst/>
                <a:latin typeface="Arial" panose="020B0604020202020204" pitchFamily="34" charset="0"/>
              </a:rPr>
              <a:t> (Open, In Progress, Resolved) for complaints.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 Automated email notifications</a:t>
            </a:r>
            <a:r>
              <a:rPr kumimoji="0" lang="en-US" altLang="en-US" sz="2400" b="0" i="0" u="none" strike="noStrike" cap="none" normalizeH="0" baseline="0" dirty="0">
                <a:ln>
                  <a:noFill/>
                </a:ln>
                <a:solidFill>
                  <a:schemeClr val="tx1"/>
                </a:solidFill>
                <a:effectLst/>
                <a:latin typeface="Arial" panose="020B0604020202020204" pitchFamily="34" charset="0"/>
              </a:rPr>
              <a:t> to users when complaint status changes.</a:t>
            </a:r>
          </a:p>
        </p:txBody>
      </p:sp>
    </p:spTree>
    <p:extLst>
      <p:ext uri="{BB962C8B-B14F-4D97-AF65-F5344CB8AC3E}">
        <p14:creationId xmlns:p14="http://schemas.microsoft.com/office/powerpoint/2010/main" val="2807670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112CB-A11F-7152-C7C0-3D568D827A44}"/>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What we are going to build: Some technical terms. </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D88DD2F-ABB0-D1E3-A75B-804D51C2F4A8}"/>
              </a:ext>
            </a:extLst>
          </p:cNvPr>
          <p:cNvSpPr>
            <a:spLocks noGrp="1"/>
          </p:cNvSpPr>
          <p:nvPr>
            <p:ph idx="1"/>
          </p:nvPr>
        </p:nvSpPr>
        <p:spPr/>
        <p:txBody>
          <a:bodyPr>
            <a:noAutofit/>
          </a:bodyPr>
          <a:lstStyle/>
          <a:p>
            <a:pPr>
              <a:lnSpc>
                <a:spcPct val="100000"/>
              </a:lnSpc>
            </a:pPr>
            <a:r>
              <a:rPr lang="en-IN" dirty="0"/>
              <a:t>A </a:t>
            </a:r>
            <a:r>
              <a:rPr lang="en-IN" b="1" dirty="0"/>
              <a:t>Spring Boot</a:t>
            </a:r>
            <a:r>
              <a:rPr lang="en-IN" dirty="0"/>
              <a:t>–based web application following the MVC architecture.</a:t>
            </a:r>
          </a:p>
          <a:p>
            <a:pPr>
              <a:lnSpc>
                <a:spcPct val="100000"/>
              </a:lnSpc>
            </a:pPr>
            <a:r>
              <a:rPr lang="en-IN" dirty="0"/>
              <a:t>RESTful controllers to handle user and admin operations. </a:t>
            </a:r>
          </a:p>
          <a:p>
            <a:pPr>
              <a:lnSpc>
                <a:spcPct val="100000"/>
              </a:lnSpc>
            </a:pPr>
            <a:r>
              <a:rPr lang="en-IN" dirty="0"/>
              <a:t>Role-based authentication and authorization (</a:t>
            </a:r>
            <a:r>
              <a:rPr lang="en-IN" b="1" dirty="0"/>
              <a:t>Admin </a:t>
            </a:r>
            <a:r>
              <a:rPr lang="en-IN" dirty="0"/>
              <a:t>&amp;</a:t>
            </a:r>
            <a:r>
              <a:rPr lang="en-IN" b="1" dirty="0"/>
              <a:t> User</a:t>
            </a:r>
            <a:r>
              <a:rPr lang="en-IN" dirty="0"/>
              <a:t>). </a:t>
            </a:r>
          </a:p>
          <a:p>
            <a:pPr>
              <a:lnSpc>
                <a:spcPct val="100000"/>
              </a:lnSpc>
            </a:pPr>
            <a:r>
              <a:rPr lang="en-IN" b="1" dirty="0"/>
              <a:t>MySQL </a:t>
            </a:r>
            <a:r>
              <a:rPr lang="en-IN" dirty="0"/>
              <a:t>relational database for secure and structured data storage.</a:t>
            </a:r>
          </a:p>
          <a:p>
            <a:pPr>
              <a:lnSpc>
                <a:spcPct val="100000"/>
              </a:lnSpc>
            </a:pPr>
            <a:r>
              <a:rPr lang="en-IN" b="1" dirty="0"/>
              <a:t>Bootstrap-powered</a:t>
            </a:r>
            <a:r>
              <a:rPr lang="en-IN" dirty="0"/>
              <a:t> responsive UI for cross-device compatibility.</a:t>
            </a:r>
          </a:p>
          <a:p>
            <a:pPr>
              <a:lnSpc>
                <a:spcPct val="100000"/>
              </a:lnSpc>
            </a:pPr>
            <a:r>
              <a:rPr lang="en-IN" dirty="0"/>
              <a:t> Email service integration (</a:t>
            </a:r>
            <a:r>
              <a:rPr lang="en-IN" b="1" dirty="0"/>
              <a:t>SMTP</a:t>
            </a:r>
            <a:r>
              <a:rPr lang="en-IN" dirty="0"/>
              <a:t>) for automated status notifications. </a:t>
            </a:r>
          </a:p>
          <a:p>
            <a:pPr>
              <a:lnSpc>
                <a:spcPct val="100000"/>
              </a:lnSpc>
            </a:pPr>
            <a:r>
              <a:rPr lang="en-IN" b="1" dirty="0"/>
              <a:t>CRUD</a:t>
            </a:r>
            <a:r>
              <a:rPr lang="en-IN" dirty="0"/>
              <a:t> operations for complaint and user management.</a:t>
            </a:r>
          </a:p>
        </p:txBody>
      </p:sp>
    </p:spTree>
    <p:extLst>
      <p:ext uri="{BB962C8B-B14F-4D97-AF65-F5344CB8AC3E}">
        <p14:creationId xmlns:p14="http://schemas.microsoft.com/office/powerpoint/2010/main" val="2607589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7CD82-07B0-CF96-C232-625179CD84DD}"/>
              </a:ext>
            </a:extLst>
          </p:cNvPr>
          <p:cNvSpPr>
            <a:spLocks noGrp="1"/>
          </p:cNvSpPr>
          <p:nvPr>
            <p:ph type="title"/>
          </p:nvPr>
        </p:nvSpPr>
        <p:spPr>
          <a:xfrm>
            <a:off x="713232" y="365125"/>
            <a:ext cx="10991088" cy="1325563"/>
          </a:xfrm>
        </p:spPr>
        <p:txBody>
          <a:bodyPr>
            <a:normAutofit/>
          </a:bodyPr>
          <a:lstStyle/>
          <a:p>
            <a:r>
              <a:rPr lang="en-US" sz="3600" b="1" dirty="0">
                <a:latin typeface="Times New Roman" panose="02020603050405020304" pitchFamily="18" charset="0"/>
                <a:cs typeface="Times New Roman" panose="02020603050405020304" pitchFamily="18" charset="0"/>
              </a:rPr>
              <a:t>What are the technologies and tools we are going use ? </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92B208C-8EB5-F876-7330-9254B7626899}"/>
              </a:ext>
            </a:extLst>
          </p:cNvPr>
          <p:cNvSpPr>
            <a:spLocks noGrp="1"/>
          </p:cNvSpPr>
          <p:nvPr>
            <p:ph idx="1"/>
          </p:nvPr>
        </p:nvSpPr>
        <p:spPr>
          <a:xfrm>
            <a:off x="838200" y="1597025"/>
            <a:ext cx="10515600" cy="4351338"/>
          </a:xfrm>
        </p:spPr>
        <p:txBody>
          <a:bodyPr>
            <a:noAutofit/>
          </a:bodyPr>
          <a:lstStyle/>
          <a:p>
            <a:pPr>
              <a:lnSpc>
                <a:spcPct val="100000"/>
              </a:lnSpc>
              <a:buFont typeface="Wingdings" panose="05000000000000000000" pitchFamily="2" charset="2"/>
              <a:buChar char="Ø"/>
            </a:pPr>
            <a:r>
              <a:rPr lang="en-IN" sz="2400" dirty="0"/>
              <a:t> </a:t>
            </a:r>
            <a:r>
              <a:rPr lang="en-IN" sz="2400" b="1" dirty="0"/>
              <a:t>Framework:</a:t>
            </a:r>
            <a:r>
              <a:rPr lang="en-IN" sz="2400" dirty="0"/>
              <a:t> Spring Boot Java Framework</a:t>
            </a:r>
          </a:p>
          <a:p>
            <a:pPr>
              <a:lnSpc>
                <a:spcPct val="100000"/>
              </a:lnSpc>
              <a:buFont typeface="Wingdings" panose="05000000000000000000" pitchFamily="2" charset="2"/>
              <a:buChar char="Ø"/>
            </a:pPr>
            <a:r>
              <a:rPr lang="en-IN" sz="2400" b="1" dirty="0"/>
              <a:t>Front-end :</a:t>
            </a:r>
            <a:r>
              <a:rPr lang="en-IN" sz="2400" dirty="0"/>
              <a:t> HTML5, CSS3, JS , Bootstrap</a:t>
            </a:r>
          </a:p>
          <a:p>
            <a:pPr>
              <a:lnSpc>
                <a:spcPct val="100000"/>
              </a:lnSpc>
              <a:buFont typeface="Wingdings" panose="05000000000000000000" pitchFamily="2" charset="2"/>
              <a:buChar char="Ø"/>
            </a:pPr>
            <a:r>
              <a:rPr lang="en-IN" sz="2400" b="1" dirty="0"/>
              <a:t> Programming Language:</a:t>
            </a:r>
            <a:r>
              <a:rPr lang="en-IN" sz="2400" dirty="0"/>
              <a:t> Java 8+</a:t>
            </a:r>
          </a:p>
          <a:p>
            <a:pPr>
              <a:lnSpc>
                <a:spcPct val="100000"/>
              </a:lnSpc>
              <a:buFont typeface="Wingdings" panose="05000000000000000000" pitchFamily="2" charset="2"/>
              <a:buChar char="Ø"/>
            </a:pPr>
            <a:r>
              <a:rPr lang="en-IN" sz="2400" dirty="0"/>
              <a:t> </a:t>
            </a:r>
            <a:r>
              <a:rPr lang="en-IN" sz="2400" b="1" dirty="0"/>
              <a:t>Build Tool:</a:t>
            </a:r>
            <a:r>
              <a:rPr lang="en-IN" sz="2400" dirty="0"/>
              <a:t> Maven</a:t>
            </a:r>
          </a:p>
          <a:p>
            <a:pPr>
              <a:lnSpc>
                <a:spcPct val="100000"/>
              </a:lnSpc>
              <a:buFont typeface="Wingdings" panose="05000000000000000000" pitchFamily="2" charset="2"/>
              <a:buChar char="Ø"/>
            </a:pPr>
            <a:r>
              <a:rPr lang="en-IN" sz="2400" b="1" dirty="0"/>
              <a:t> IDE:</a:t>
            </a:r>
            <a:r>
              <a:rPr lang="en-IN" sz="2400" dirty="0"/>
              <a:t> Spring Tool Suite (STS)</a:t>
            </a:r>
          </a:p>
          <a:p>
            <a:pPr>
              <a:lnSpc>
                <a:spcPct val="100000"/>
              </a:lnSpc>
              <a:buFont typeface="Wingdings" panose="05000000000000000000" pitchFamily="2" charset="2"/>
              <a:buChar char="Ø"/>
            </a:pPr>
            <a:r>
              <a:rPr lang="en-IN" sz="2400" b="1" dirty="0"/>
              <a:t> Web Server:</a:t>
            </a:r>
            <a:r>
              <a:rPr lang="en-IN" sz="2400" dirty="0"/>
              <a:t> Apache Tomcat</a:t>
            </a:r>
          </a:p>
          <a:p>
            <a:pPr>
              <a:lnSpc>
                <a:spcPct val="100000"/>
              </a:lnSpc>
              <a:buFont typeface="Wingdings" panose="05000000000000000000" pitchFamily="2" charset="2"/>
              <a:buChar char="Ø"/>
            </a:pPr>
            <a:r>
              <a:rPr lang="en-IN" sz="2400" b="1" dirty="0"/>
              <a:t> Spring Modules:</a:t>
            </a:r>
            <a:r>
              <a:rPr lang="en-IN" sz="2400" dirty="0"/>
              <a:t> Spring Core, Spring Security (JWT), Spring Data JPA (Hibernat</a:t>
            </a:r>
          </a:p>
          <a:p>
            <a:pPr>
              <a:lnSpc>
                <a:spcPct val="100000"/>
              </a:lnSpc>
              <a:buFont typeface="Wingdings" panose="05000000000000000000" pitchFamily="2" charset="2"/>
              <a:buChar char="Ø"/>
            </a:pPr>
            <a:r>
              <a:rPr lang="en-IN" sz="2400" dirty="0"/>
              <a:t> </a:t>
            </a:r>
            <a:r>
              <a:rPr lang="en-IN" sz="2400" b="1" dirty="0"/>
              <a:t>Database:</a:t>
            </a:r>
            <a:r>
              <a:rPr lang="en-IN" sz="2400" dirty="0"/>
              <a:t> MySQL Database</a:t>
            </a:r>
            <a:br>
              <a:rPr lang="en-IN" sz="2400" dirty="0"/>
            </a:br>
            <a:endParaRPr lang="en-IN" sz="2400" dirty="0"/>
          </a:p>
        </p:txBody>
      </p:sp>
    </p:spTree>
    <p:extLst>
      <p:ext uri="{BB962C8B-B14F-4D97-AF65-F5344CB8AC3E}">
        <p14:creationId xmlns:p14="http://schemas.microsoft.com/office/powerpoint/2010/main" val="3051340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AF4CF-3B45-1D81-D27D-3F1565DAF4F4}"/>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System Requirements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DFE7250-A3B1-31B9-8C9C-870636FFB4BB}"/>
              </a:ext>
            </a:extLst>
          </p:cNvPr>
          <p:cNvSpPr>
            <a:spLocks noGrp="1"/>
          </p:cNvSpPr>
          <p:nvPr>
            <p:ph idx="1"/>
          </p:nvPr>
        </p:nvSpPr>
        <p:spPr/>
        <p:txBody>
          <a:bodyPr>
            <a:normAutofit/>
          </a:bodyPr>
          <a:lstStyle/>
          <a:p>
            <a:pPr marL="0" indent="0">
              <a:buNone/>
            </a:pPr>
            <a:r>
              <a:rPr lang="en-IN" sz="3200" b="1" dirty="0"/>
              <a:t>SOFTWARE REQUIREMENTS :</a:t>
            </a:r>
          </a:p>
          <a:p>
            <a:pPr>
              <a:buFont typeface="Wingdings" panose="05000000000000000000" pitchFamily="2" charset="2"/>
              <a:buChar char="§"/>
            </a:pPr>
            <a:r>
              <a:rPr lang="en-IN" sz="3200" b="1" dirty="0"/>
              <a:t>Back End:</a:t>
            </a:r>
            <a:r>
              <a:rPr lang="en-IN" sz="3200" dirty="0"/>
              <a:t> Spring Boot, Spring Data JPA (Hibernate)</a:t>
            </a:r>
          </a:p>
          <a:p>
            <a:pPr>
              <a:buFont typeface="Wingdings" panose="05000000000000000000" pitchFamily="2" charset="2"/>
              <a:buChar char="§"/>
            </a:pPr>
            <a:r>
              <a:rPr lang="en-IN" sz="3200" b="1" dirty="0"/>
              <a:t>Database Server:</a:t>
            </a:r>
            <a:r>
              <a:rPr lang="en-IN" sz="3200" dirty="0"/>
              <a:t> MySQL Server 8.0 CE</a:t>
            </a:r>
          </a:p>
          <a:p>
            <a:pPr>
              <a:buFont typeface="Wingdings" panose="05000000000000000000" pitchFamily="2" charset="2"/>
              <a:buChar char="§"/>
            </a:pPr>
            <a:r>
              <a:rPr lang="en-IN" sz="3200" b="1" dirty="0"/>
              <a:t>Web Server:</a:t>
            </a:r>
            <a:r>
              <a:rPr lang="en-IN" sz="3200" dirty="0"/>
              <a:t> Apache Tomcat</a:t>
            </a:r>
          </a:p>
          <a:p>
            <a:pPr>
              <a:buFont typeface="Wingdings" panose="05000000000000000000" pitchFamily="2" charset="2"/>
              <a:buChar char="§"/>
            </a:pPr>
            <a:r>
              <a:rPr lang="en-IN" sz="3200" b="1" dirty="0"/>
              <a:t>IDE:</a:t>
            </a:r>
            <a:r>
              <a:rPr lang="en-IN" sz="3200" dirty="0"/>
              <a:t> Spring Tool Suite (STS)</a:t>
            </a:r>
          </a:p>
          <a:p>
            <a:pPr>
              <a:buFont typeface="Wingdings" panose="05000000000000000000" pitchFamily="2" charset="2"/>
              <a:buChar char="§"/>
            </a:pPr>
            <a:r>
              <a:rPr lang="en-IN" sz="3200" b="1" dirty="0"/>
              <a:t>Browser: </a:t>
            </a:r>
            <a:r>
              <a:rPr lang="en-IN" sz="3200" dirty="0"/>
              <a:t>Any web-browser</a:t>
            </a:r>
          </a:p>
          <a:p>
            <a:pPr>
              <a:buFont typeface="Wingdings" panose="05000000000000000000" pitchFamily="2" charset="2"/>
              <a:buChar char="§"/>
            </a:pPr>
            <a:r>
              <a:rPr lang="en-IN" sz="3200" b="1" dirty="0"/>
              <a:t>Testing Tool:</a:t>
            </a:r>
            <a:r>
              <a:rPr lang="en-IN" sz="3200" dirty="0"/>
              <a:t> Junit(optional)</a:t>
            </a:r>
          </a:p>
          <a:p>
            <a:endParaRPr lang="en-IN" dirty="0"/>
          </a:p>
        </p:txBody>
      </p:sp>
    </p:spTree>
    <p:extLst>
      <p:ext uri="{BB962C8B-B14F-4D97-AF65-F5344CB8AC3E}">
        <p14:creationId xmlns:p14="http://schemas.microsoft.com/office/powerpoint/2010/main" val="38292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0DB24-895C-C9C5-8257-B5AE6B8D2241}"/>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Project Module</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68E12AB-3B10-F46E-BA0B-5C86EB83A642}"/>
              </a:ext>
            </a:extLst>
          </p:cNvPr>
          <p:cNvSpPr>
            <a:spLocks noGrp="1"/>
          </p:cNvSpPr>
          <p:nvPr>
            <p:ph idx="1"/>
          </p:nvPr>
        </p:nvSpPr>
        <p:spPr/>
        <p:txBody>
          <a:bodyPr/>
          <a:lstStyle/>
          <a:p>
            <a:pPr>
              <a:buFont typeface="Wingdings" panose="05000000000000000000" pitchFamily="2" charset="2"/>
              <a:buChar char="§"/>
            </a:pPr>
            <a:r>
              <a:rPr lang="en-IN" sz="4000" b="1" dirty="0"/>
              <a:t> Admin Module</a:t>
            </a:r>
          </a:p>
          <a:p>
            <a:pPr>
              <a:buFont typeface="Wingdings" panose="05000000000000000000" pitchFamily="2" charset="2"/>
              <a:buChar char="§"/>
            </a:pPr>
            <a:r>
              <a:rPr lang="en-IN" sz="4000" dirty="0"/>
              <a:t> </a:t>
            </a:r>
            <a:r>
              <a:rPr lang="en-IN" sz="4000" b="1" dirty="0"/>
              <a:t>User Module</a:t>
            </a:r>
          </a:p>
          <a:p>
            <a:pPr>
              <a:buFont typeface="Wingdings" panose="05000000000000000000" pitchFamily="2" charset="2"/>
              <a:buChar char="§"/>
            </a:pPr>
            <a:r>
              <a:rPr lang="en-IN" sz="4000" dirty="0"/>
              <a:t> </a:t>
            </a:r>
            <a:r>
              <a:rPr lang="en-IN" sz="4000" b="1" dirty="0"/>
              <a:t>Complaint Management Module</a:t>
            </a:r>
          </a:p>
          <a:p>
            <a:pPr>
              <a:buFont typeface="Wingdings" panose="05000000000000000000" pitchFamily="2" charset="2"/>
              <a:buChar char="§"/>
            </a:pPr>
            <a:r>
              <a:rPr lang="en-IN" sz="4000" dirty="0"/>
              <a:t> </a:t>
            </a:r>
            <a:r>
              <a:rPr lang="en-IN" sz="4000" b="1" dirty="0"/>
              <a:t>Email Notification Module</a:t>
            </a:r>
            <a:endParaRPr lang="en-IN" sz="4000" dirty="0"/>
          </a:p>
        </p:txBody>
      </p:sp>
    </p:spTree>
    <p:extLst>
      <p:ext uri="{BB962C8B-B14F-4D97-AF65-F5344CB8AC3E}">
        <p14:creationId xmlns:p14="http://schemas.microsoft.com/office/powerpoint/2010/main" val="3036542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3E19D-A4FB-61C4-43D5-FA1AA28AD0E9}"/>
              </a:ext>
            </a:extLst>
          </p:cNvPr>
          <p:cNvSpPr>
            <a:spLocks noGrp="1"/>
          </p:cNvSpPr>
          <p:nvPr>
            <p:ph type="title"/>
          </p:nvPr>
        </p:nvSpPr>
        <p:spPr>
          <a:xfrm>
            <a:off x="838200" y="246253"/>
            <a:ext cx="10515600" cy="220091"/>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ER DIAGRAM</a:t>
            </a:r>
            <a:endParaRPr lang="en-IN"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D6C47E04-54EC-F9FC-4E55-AE81501E50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756" y="912825"/>
            <a:ext cx="11524488" cy="5698922"/>
          </a:xfrm>
        </p:spPr>
      </p:pic>
    </p:spTree>
    <p:extLst>
      <p:ext uri="{BB962C8B-B14F-4D97-AF65-F5344CB8AC3E}">
        <p14:creationId xmlns:p14="http://schemas.microsoft.com/office/powerpoint/2010/main" val="3757576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TotalTime>
  <Words>1172</Words>
  <Application>Microsoft Office PowerPoint</Application>
  <PresentationFormat>Widescreen</PresentationFormat>
  <Paragraphs>104</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Times New Roman</vt:lpstr>
      <vt:lpstr>Wingdings</vt:lpstr>
      <vt:lpstr>Office Theme</vt:lpstr>
      <vt:lpstr>Case Study on   </vt:lpstr>
      <vt:lpstr>Introduction</vt:lpstr>
      <vt:lpstr>Abstract</vt:lpstr>
      <vt:lpstr>What we are going to build: Client Requirement</vt:lpstr>
      <vt:lpstr>What we are going to build: Some technical terms. </vt:lpstr>
      <vt:lpstr>What are the technologies and tools we are going use ? </vt:lpstr>
      <vt:lpstr>System Requirements</vt:lpstr>
      <vt:lpstr>Project Module</vt:lpstr>
      <vt:lpstr>ER DIAGRAM</vt:lpstr>
      <vt:lpstr>Client – Server Architecture </vt:lpstr>
      <vt:lpstr>Architecture of Web App</vt:lpstr>
      <vt:lpstr>ADMIN MODULE </vt:lpstr>
      <vt:lpstr>USER MODULE</vt:lpstr>
      <vt:lpstr>Http Request Methods </vt:lpstr>
      <vt:lpstr>COMPLAINT MANAGEMENT MODULE</vt:lpstr>
      <vt:lpstr>EMAIL NOTIFICATION MODULE</vt:lpstr>
      <vt:lpstr>Tables for the database</vt:lpstr>
      <vt:lpstr>Admin Database</vt:lpstr>
      <vt:lpstr>Student Database</vt:lpstr>
      <vt:lpstr>Complaint Database</vt:lpstr>
      <vt:lpstr>ScreenShots of the Capstone Project</vt:lpstr>
      <vt:lpstr>Create Account Page and Login Page</vt:lpstr>
      <vt:lpstr>Admin Dashboard</vt:lpstr>
      <vt:lpstr>User Dashboard</vt:lpstr>
      <vt:lpstr>Email Status</vt:lpstr>
      <vt:lpstr>GOOGLE DRIVE LINK OF DEMO VIDEO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HARIKESH CHANDRA GANESH</dc:creator>
  <cp:lastModifiedBy>HARIKESH CHANDRA GANESH</cp:lastModifiedBy>
  <cp:revision>19</cp:revision>
  <dcterms:created xsi:type="dcterms:W3CDTF">2025-12-16T09:24:47Z</dcterms:created>
  <dcterms:modified xsi:type="dcterms:W3CDTF">2025-12-18T18:09:14Z</dcterms:modified>
</cp:coreProperties>
</file>